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21"/>
  </p:notesMasterIdLst>
  <p:handoutMasterIdLst>
    <p:handoutMasterId r:id="rId122"/>
  </p:handoutMasterIdLst>
  <p:sldIdLst>
    <p:sldId id="258" r:id="rId2"/>
    <p:sldId id="272" r:id="rId3"/>
    <p:sldId id="273" r:id="rId4"/>
    <p:sldId id="274" r:id="rId5"/>
    <p:sldId id="275" r:id="rId6"/>
    <p:sldId id="276" r:id="rId7"/>
    <p:sldId id="277" r:id="rId8"/>
    <p:sldId id="278" r:id="rId9"/>
    <p:sldId id="279" r:id="rId10"/>
    <p:sldId id="280" r:id="rId11"/>
    <p:sldId id="281" r:id="rId12"/>
    <p:sldId id="282" r:id="rId13"/>
    <p:sldId id="283" r:id="rId14"/>
    <p:sldId id="284" r:id="rId15"/>
    <p:sldId id="285" r:id="rId16"/>
    <p:sldId id="286" r:id="rId17"/>
    <p:sldId id="287" r:id="rId18"/>
    <p:sldId id="288" r:id="rId19"/>
    <p:sldId id="289" r:id="rId20"/>
    <p:sldId id="290" r:id="rId21"/>
    <p:sldId id="291" r:id="rId22"/>
    <p:sldId id="292" r:id="rId23"/>
    <p:sldId id="293" r:id="rId24"/>
    <p:sldId id="294" r:id="rId25"/>
    <p:sldId id="295" r:id="rId26"/>
    <p:sldId id="296" r:id="rId27"/>
    <p:sldId id="297" r:id="rId28"/>
    <p:sldId id="298" r:id="rId29"/>
    <p:sldId id="299" r:id="rId30"/>
    <p:sldId id="300" r:id="rId31"/>
    <p:sldId id="301" r:id="rId32"/>
    <p:sldId id="302" r:id="rId33"/>
    <p:sldId id="303" r:id="rId34"/>
    <p:sldId id="304" r:id="rId35"/>
    <p:sldId id="305" r:id="rId36"/>
    <p:sldId id="306" r:id="rId37"/>
    <p:sldId id="307" r:id="rId38"/>
    <p:sldId id="308" r:id="rId39"/>
    <p:sldId id="309" r:id="rId40"/>
    <p:sldId id="310" r:id="rId41"/>
    <p:sldId id="311" r:id="rId42"/>
    <p:sldId id="312" r:id="rId43"/>
    <p:sldId id="313" r:id="rId44"/>
    <p:sldId id="314" r:id="rId45"/>
    <p:sldId id="315" r:id="rId46"/>
    <p:sldId id="316" r:id="rId47"/>
    <p:sldId id="317" r:id="rId48"/>
    <p:sldId id="318" r:id="rId49"/>
    <p:sldId id="319" r:id="rId50"/>
    <p:sldId id="320" r:id="rId51"/>
    <p:sldId id="321" r:id="rId52"/>
    <p:sldId id="322" r:id="rId53"/>
    <p:sldId id="323" r:id="rId54"/>
    <p:sldId id="324" r:id="rId55"/>
    <p:sldId id="325" r:id="rId56"/>
    <p:sldId id="326" r:id="rId57"/>
    <p:sldId id="327" r:id="rId58"/>
    <p:sldId id="328" r:id="rId59"/>
    <p:sldId id="329" r:id="rId60"/>
    <p:sldId id="330" r:id="rId61"/>
    <p:sldId id="331" r:id="rId62"/>
    <p:sldId id="332" r:id="rId63"/>
    <p:sldId id="333" r:id="rId64"/>
    <p:sldId id="334" r:id="rId65"/>
    <p:sldId id="335" r:id="rId66"/>
    <p:sldId id="336" r:id="rId67"/>
    <p:sldId id="337" r:id="rId68"/>
    <p:sldId id="338" r:id="rId69"/>
    <p:sldId id="339" r:id="rId70"/>
    <p:sldId id="340" r:id="rId71"/>
    <p:sldId id="341" r:id="rId72"/>
    <p:sldId id="342" r:id="rId73"/>
    <p:sldId id="343" r:id="rId74"/>
    <p:sldId id="344" r:id="rId75"/>
    <p:sldId id="345" r:id="rId76"/>
    <p:sldId id="346" r:id="rId77"/>
    <p:sldId id="347" r:id="rId78"/>
    <p:sldId id="348" r:id="rId79"/>
    <p:sldId id="349" r:id="rId80"/>
    <p:sldId id="350" r:id="rId81"/>
    <p:sldId id="351" r:id="rId82"/>
    <p:sldId id="352" r:id="rId83"/>
    <p:sldId id="353" r:id="rId84"/>
    <p:sldId id="354" r:id="rId85"/>
    <p:sldId id="355" r:id="rId86"/>
    <p:sldId id="356" r:id="rId87"/>
    <p:sldId id="357" r:id="rId88"/>
    <p:sldId id="358" r:id="rId89"/>
    <p:sldId id="359" r:id="rId90"/>
    <p:sldId id="360" r:id="rId91"/>
    <p:sldId id="361" r:id="rId92"/>
    <p:sldId id="362" r:id="rId93"/>
    <p:sldId id="363" r:id="rId94"/>
    <p:sldId id="364" r:id="rId95"/>
    <p:sldId id="365" r:id="rId96"/>
    <p:sldId id="367" r:id="rId97"/>
    <p:sldId id="368" r:id="rId98"/>
    <p:sldId id="369" r:id="rId99"/>
    <p:sldId id="371" r:id="rId100"/>
    <p:sldId id="372" r:id="rId101"/>
    <p:sldId id="373" r:id="rId102"/>
    <p:sldId id="375" r:id="rId103"/>
    <p:sldId id="376" r:id="rId104"/>
    <p:sldId id="377" r:id="rId105"/>
    <p:sldId id="379" r:id="rId106"/>
    <p:sldId id="380" r:id="rId107"/>
    <p:sldId id="381" r:id="rId108"/>
    <p:sldId id="383" r:id="rId109"/>
    <p:sldId id="384" r:id="rId110"/>
    <p:sldId id="385" r:id="rId111"/>
    <p:sldId id="387" r:id="rId112"/>
    <p:sldId id="388" r:id="rId113"/>
    <p:sldId id="389" r:id="rId114"/>
    <p:sldId id="391" r:id="rId115"/>
    <p:sldId id="392" r:id="rId116"/>
    <p:sldId id="393" r:id="rId117"/>
    <p:sldId id="395" r:id="rId118"/>
    <p:sldId id="396" r:id="rId119"/>
    <p:sldId id="397" r:id="rId1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28">
          <p15:clr>
            <a:srgbClr val="A4A3A4"/>
          </p15:clr>
        </p15:guide>
        <p15:guide id="2" pos="57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B74"/>
    <a:srgbClr val="FFFFFF"/>
    <a:srgbClr val="FFC425"/>
    <a:srgbClr val="E5E6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27" autoAdjust="0"/>
    <p:restoredTop sz="75782" autoAdjust="0"/>
  </p:normalViewPr>
  <p:slideViewPr>
    <p:cSldViewPr snapToGrid="0">
      <p:cViewPr varScale="1">
        <p:scale>
          <a:sx n="95" d="100"/>
          <a:sy n="95" d="100"/>
        </p:scale>
        <p:origin x="2072" y="184"/>
      </p:cViewPr>
      <p:guideLst>
        <p:guide orient="horz" pos="928"/>
        <p:guide pos="576"/>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notesMaster" Target="notesMasters/notes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microsoft.com/office/2016/11/relationships/changesInfo" Target="changesInfos/changesInfo1.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ryn Leeber" userId="15028f3c-0a13-4345-9369-dac953ae4f16" providerId="ADAL" clId="{583CB87E-6B2B-7C49-BCFF-93DEA5B7D9DE}"/>
    <pc:docChg chg="modSld modMainMaster">
      <pc:chgData name="Kathryn Leeber" userId="15028f3c-0a13-4345-9369-dac953ae4f16" providerId="ADAL" clId="{583CB87E-6B2B-7C49-BCFF-93DEA5B7D9DE}" dt="2020-12-18T19:03:14.074" v="5" actId="20577"/>
      <pc:docMkLst>
        <pc:docMk/>
      </pc:docMkLst>
      <pc:sldChg chg="modSp mod">
        <pc:chgData name="Kathryn Leeber" userId="15028f3c-0a13-4345-9369-dac953ae4f16" providerId="ADAL" clId="{583CB87E-6B2B-7C49-BCFF-93DEA5B7D9DE}" dt="2020-12-18T19:03:14.074" v="5" actId="20577"/>
        <pc:sldMkLst>
          <pc:docMk/>
          <pc:sldMk cId="1732698309" sldId="258"/>
        </pc:sldMkLst>
        <pc:spChg chg="mod">
          <ac:chgData name="Kathryn Leeber" userId="15028f3c-0a13-4345-9369-dac953ae4f16" providerId="ADAL" clId="{583CB87E-6B2B-7C49-BCFF-93DEA5B7D9DE}" dt="2020-12-18T19:03:14.074" v="5" actId="20577"/>
          <ac:spMkLst>
            <pc:docMk/>
            <pc:sldMk cId="1732698309" sldId="258"/>
            <ac:spMk id="15" creationId="{CF4F1586-DE6A-1A40-AEF4-23ADA41937E4}"/>
          </ac:spMkLst>
        </pc:spChg>
      </pc:sldChg>
      <pc:sldMasterChg chg="modSp mod modSldLayout">
        <pc:chgData name="Kathryn Leeber" userId="15028f3c-0a13-4345-9369-dac953ae4f16" providerId="ADAL" clId="{583CB87E-6B2B-7C49-BCFF-93DEA5B7D9DE}" dt="2020-12-18T17:44:26.072" v="3" actId="20577"/>
        <pc:sldMasterMkLst>
          <pc:docMk/>
          <pc:sldMasterMk cId="2871921020" sldId="2147483648"/>
        </pc:sldMasterMkLst>
        <pc:spChg chg="mod">
          <ac:chgData name="Kathryn Leeber" userId="15028f3c-0a13-4345-9369-dac953ae4f16" providerId="ADAL" clId="{583CB87E-6B2B-7C49-BCFF-93DEA5B7D9DE}" dt="2020-12-18T17:44:26.072" v="3" actId="20577"/>
          <ac:spMkLst>
            <pc:docMk/>
            <pc:sldMasterMk cId="2871921020" sldId="2147483648"/>
            <ac:spMk id="7" creationId="{21F38BD8-3F75-CE4C-AFEF-0C6B45F77F8C}"/>
          </ac:spMkLst>
        </pc:spChg>
        <pc:sldLayoutChg chg="modSp mod">
          <pc:chgData name="Kathryn Leeber" userId="15028f3c-0a13-4345-9369-dac953ae4f16" providerId="ADAL" clId="{583CB87E-6B2B-7C49-BCFF-93DEA5B7D9DE}" dt="2020-12-18T17:44:22.662" v="1" actId="20577"/>
          <pc:sldLayoutMkLst>
            <pc:docMk/>
            <pc:sldMasterMk cId="2871921020" sldId="2147483648"/>
            <pc:sldLayoutMk cId="3047549913" sldId="2147483649"/>
          </pc:sldLayoutMkLst>
          <pc:spChg chg="mod">
            <ac:chgData name="Kathryn Leeber" userId="15028f3c-0a13-4345-9369-dac953ae4f16" providerId="ADAL" clId="{583CB87E-6B2B-7C49-BCFF-93DEA5B7D9DE}" dt="2020-12-18T17:44:22.662" v="1" actId="20577"/>
            <ac:spMkLst>
              <pc:docMk/>
              <pc:sldMasterMk cId="2871921020" sldId="2147483648"/>
              <pc:sldLayoutMk cId="3047549913" sldId="2147483649"/>
              <ac:spMk id="17" creationId="{BEEECFBC-FB4D-9945-A4FF-28E342055AC3}"/>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latin typeface="Arial" panose="020B06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EBDA6D-DC69-4DCE-BAF7-6763517D3376}" type="datetimeFigureOut">
              <a:rPr lang="en-US">
                <a:latin typeface="Arial" panose="020B0604020202020204" pitchFamily="34" charset="0"/>
              </a:rPr>
              <a:t>12/18/20</a:t>
            </a:fld>
            <a:endParaRPr dirty="0">
              <a:latin typeface="Arial" panose="020B06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latin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977E94-A6AB-4E02-8E43-E89F9CF4757F}" type="slidenum">
              <a:rPr>
                <a:latin typeface="Arial" panose="020B0604020202020204" pitchFamily="34" charset="0"/>
              </a:rPr>
              <a:t>‹#›</a:t>
            </a:fld>
            <a:endParaRPr dirty="0">
              <a:latin typeface="Arial" panose="020B0604020202020204" pitchFamily="34" charset="0"/>
            </a:endParaRPr>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237F6C43-988E-4257-9A1C-C162EF036D58}" type="datetimeFigureOut">
              <a:rPr lang="en-US" smtClean="0"/>
              <a:pPr/>
              <a:t>12/18/20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DED491D0-8E1B-49C7-849B-A28568D94497}" type="slidenum">
              <a:rPr lang="en-US" smtClean="0"/>
              <a:pPr/>
              <a:t>‹#›</a:t>
            </a:fld>
            <a:endParaRPr lang="en-US" dirty="0"/>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National EMS Education Standard Competencies </a:t>
            </a:r>
          </a:p>
          <a:p>
            <a:endParaRPr lang="en-US" altLang="en-US" dirty="0">
              <a:latin typeface="Times New Roman" charset="0"/>
              <a:ea typeface="MS PGothic" charset="-128"/>
            </a:endParaRPr>
          </a:p>
          <a:p>
            <a:r>
              <a:rPr lang="en-US" altLang="en-US" dirty="0">
                <a:latin typeface="Times New Roman" charset="0"/>
                <a:ea typeface="MS PGothic" charset="-128"/>
              </a:rPr>
              <a:t>Medicine</a:t>
            </a:r>
          </a:p>
          <a:p>
            <a:r>
              <a:rPr lang="en-US" altLang="en-US" dirty="0">
                <a:latin typeface="Times New Roman" charset="0"/>
                <a:ea typeface="MS PGothic" charset="-128"/>
              </a:rPr>
              <a:t>Applies fundamental knowledge to provide basic emergency care and transportation based on assessment findings for an acutely ill patient.</a:t>
            </a:r>
          </a:p>
          <a:p>
            <a:endParaRPr lang="en-US" altLang="en-US" dirty="0">
              <a:latin typeface="Times New Roman" charset="0"/>
              <a:ea typeface="MS PGothic" charset="-128"/>
            </a:endParaRPr>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0D45D02-D3A1-7C4A-AD7B-FC8FE0B39E68}" type="slidenum">
              <a:rPr lang="en-US" altLang="en-US" sz="1200"/>
              <a:pPr eaLnBrk="1" hangingPunct="1"/>
              <a:t>2</a:t>
            </a:fld>
            <a:endParaRPr lang="en-US" altLang="en-US" sz="1200" dirty="0"/>
          </a:p>
        </p:txBody>
      </p:sp>
    </p:spTree>
    <p:extLst>
      <p:ext uri="{BB962C8B-B14F-4D97-AF65-F5344CB8AC3E}">
        <p14:creationId xmlns:p14="http://schemas.microsoft.com/office/powerpoint/2010/main" val="742390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Only the proximal third of the nose is formed by bone.</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152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1FAB8B5-AD33-D74C-A6FC-BFB926AACBFC}" type="slidenum">
              <a:rPr lang="en-US" altLang="en-US" sz="1200"/>
              <a:pPr eaLnBrk="1" hangingPunct="1"/>
              <a:t>11</a:t>
            </a:fld>
            <a:endParaRPr lang="en-US" altLang="en-US" sz="1200" dirty="0"/>
          </a:p>
        </p:txBody>
      </p:sp>
    </p:spTree>
    <p:extLst>
      <p:ext uri="{BB962C8B-B14F-4D97-AF65-F5344CB8AC3E}">
        <p14:creationId xmlns:p14="http://schemas.microsoft.com/office/powerpoint/2010/main" val="2071524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d.    The exposed portion of the ear is composed entirely of cartilage covered by skin.</a:t>
            </a:r>
            <a:endParaRPr lang="en-IN" altLang="en-US" dirty="0">
              <a:latin typeface="Times New Roman" charset="0"/>
              <a:ea typeface="MS PGothic" charset="-128"/>
            </a:endParaRPr>
          </a:p>
          <a:p>
            <a:r>
              <a:rPr lang="en-US" altLang="en-US" dirty="0">
                <a:latin typeface="Times New Roman" charset="0"/>
                <a:ea typeface="MS PGothic" charset="-128"/>
              </a:rPr>
              <a:t>       i.    The external, visible part is called the pinna.</a:t>
            </a:r>
            <a:endParaRPr lang="en-IN" altLang="en-US" dirty="0">
              <a:latin typeface="Times New Roman" charset="0"/>
              <a:ea typeface="MS PGothic" charset="-128"/>
            </a:endParaRPr>
          </a:p>
          <a:p>
            <a:r>
              <a:rPr lang="en-US" altLang="en-US" dirty="0">
                <a:latin typeface="Times New Roman" charset="0"/>
                <a:ea typeface="MS PGothic" charset="-128"/>
              </a:rPr>
              <a:t>       ii.   The tragus is a small, rounded, fleshy bulge immediately anterior to the ear canal.</a:t>
            </a:r>
            <a:endParaRPr lang="en-IN" altLang="en-US" dirty="0">
              <a:latin typeface="Times New Roman" charset="0"/>
              <a:ea typeface="MS PGothic" charset="-128"/>
            </a:endParaRPr>
          </a:p>
          <a:p>
            <a:r>
              <a:rPr lang="en-US" altLang="en-US" dirty="0">
                <a:latin typeface="Times New Roman" charset="0"/>
                <a:ea typeface="MS PGothic" charset="-128"/>
              </a:rPr>
              <a:t>       iii.  The superficial temporal artery can be palpated just anterior to the tragus.</a:t>
            </a:r>
            <a:endParaRPr lang="en-IN" altLang="en-US" dirty="0">
              <a:latin typeface="Times New Roman" charset="0"/>
              <a:ea typeface="MS PGothic" charset="-128"/>
            </a:endParaRPr>
          </a:p>
        </p:txBody>
      </p:sp>
      <p:sp>
        <p:nvSpPr>
          <p:cNvPr id="153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38C582E-124A-384E-A15C-7B74E277208F}" type="slidenum">
              <a:rPr lang="en-US" altLang="en-US" sz="1200"/>
              <a:pPr eaLnBrk="1" hangingPunct="1"/>
              <a:t>12</a:t>
            </a:fld>
            <a:endParaRPr lang="en-US" altLang="en-US" sz="1200" dirty="0"/>
          </a:p>
        </p:txBody>
      </p:sp>
    </p:spTree>
    <p:extLst>
      <p:ext uri="{BB962C8B-B14F-4D97-AF65-F5344CB8AC3E}">
        <p14:creationId xmlns:p14="http://schemas.microsoft.com/office/powerpoint/2010/main" val="11097225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e.   About 1 inch posterior to the external opening of the ear is the mastoid process.</a:t>
            </a:r>
            <a:endParaRPr lang="en-IN" altLang="en-US" dirty="0">
              <a:latin typeface="Times New Roman" charset="0"/>
              <a:ea typeface="MS PGothic" charset="-128"/>
            </a:endParaRPr>
          </a:p>
          <a:p>
            <a:r>
              <a:rPr lang="en-US" altLang="en-US" dirty="0">
                <a:latin typeface="Times New Roman" charset="0"/>
                <a:ea typeface="MS PGothic" charset="-128"/>
              </a:rPr>
              <a:t>f.    The mandible forms the jaw and chin.</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154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464CABB-366D-3B46-ADF7-C5DC4E8A2485}" type="slidenum">
              <a:rPr lang="en-US" altLang="en-US" sz="1200"/>
              <a:pPr eaLnBrk="1" hangingPunct="1"/>
              <a:t>13</a:t>
            </a:fld>
            <a:endParaRPr lang="en-US" altLang="en-US" sz="1200" dirty="0"/>
          </a:p>
        </p:txBody>
      </p:sp>
    </p:spTree>
    <p:extLst>
      <p:ext uri="{BB962C8B-B14F-4D97-AF65-F5344CB8AC3E}">
        <p14:creationId xmlns:p14="http://schemas.microsoft.com/office/powerpoint/2010/main" val="2107345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Neck</a:t>
            </a:r>
            <a:endParaRPr lang="en-IN" altLang="en-US" dirty="0">
              <a:latin typeface="Times New Roman" charset="0"/>
              <a:ea typeface="MS PGothic" charset="-128"/>
            </a:endParaRPr>
          </a:p>
          <a:p>
            <a:r>
              <a:rPr lang="en-US" altLang="en-US" dirty="0">
                <a:latin typeface="Times New Roman" charset="0"/>
                <a:ea typeface="MS PGothic" charset="-128"/>
              </a:rPr>
              <a:t>       1.    Contains many important structures</a:t>
            </a:r>
            <a:endParaRPr lang="en-IN" altLang="en-US" dirty="0">
              <a:latin typeface="Times New Roman" charset="0"/>
              <a:ea typeface="MS PGothic" charset="-128"/>
            </a:endParaRPr>
          </a:p>
          <a:p>
            <a:r>
              <a:rPr lang="en-US" altLang="en-US" dirty="0">
                <a:latin typeface="Times New Roman" charset="0"/>
                <a:ea typeface="MS PGothic" charset="-128"/>
              </a:rPr>
              <a:t>       2.    Supported by the cervical spine</a:t>
            </a:r>
            <a:endParaRPr lang="en-IN" altLang="en-US" dirty="0">
              <a:latin typeface="Times New Roman" charset="0"/>
              <a:ea typeface="MS PGothic" charset="-128"/>
            </a:endParaRPr>
          </a:p>
          <a:p>
            <a:r>
              <a:rPr lang="en-US" altLang="en-US" dirty="0">
                <a:latin typeface="Times New Roman" charset="0"/>
                <a:ea typeface="MS PGothic" charset="-128"/>
              </a:rPr>
              <a:t>              a.    First seven vertebrae in the spinal column (C1 through C7)</a:t>
            </a:r>
            <a:endParaRPr lang="en-IN" altLang="en-US" dirty="0">
              <a:latin typeface="Times New Roman" charset="0"/>
              <a:ea typeface="MS PGothic" charset="-128"/>
            </a:endParaRPr>
          </a:p>
          <a:p>
            <a:r>
              <a:rPr lang="en-US" altLang="en-US" dirty="0">
                <a:latin typeface="Times New Roman" charset="0"/>
                <a:ea typeface="MS PGothic" charset="-128"/>
              </a:rPr>
              <a:t>              b.    The spinal cord exits from the foramen magnum and lies within the spinal canal formed by the vertebrae.</a:t>
            </a:r>
            <a:endParaRPr lang="en-IN" altLang="en-US" dirty="0">
              <a:latin typeface="Times New Roman" charset="0"/>
              <a:ea typeface="MS PGothic" charset="-128"/>
            </a:endParaRPr>
          </a:p>
          <a:p>
            <a:r>
              <a:rPr lang="en-US" altLang="en-US" dirty="0">
                <a:latin typeface="Times New Roman" charset="0"/>
                <a:ea typeface="MS PGothic" charset="-128"/>
              </a:rPr>
              <a:t>       3.    The upper part of the esophagus and the trachea lie in the midline of the neck.</a:t>
            </a:r>
            <a:endParaRPr lang="en-IN" altLang="en-US" dirty="0">
              <a:latin typeface="Times New Roman" charset="0"/>
              <a:ea typeface="MS PGothic" charset="-128"/>
            </a:endParaRPr>
          </a:p>
          <a:p>
            <a:r>
              <a:rPr lang="en-US" altLang="en-US" dirty="0">
                <a:latin typeface="Times New Roman" charset="0"/>
                <a:ea typeface="MS PGothic" charset="-128"/>
              </a:rPr>
              <a:t>              a.    The carotid arteries are found on either side of the trachea, along with the jugular veins and several nerves.</a:t>
            </a:r>
            <a:endParaRPr lang="en-IN" altLang="en-US" dirty="0">
              <a:latin typeface="Times New Roman" charset="0"/>
              <a:ea typeface="MS PGothic" charset="-128"/>
            </a:endParaRPr>
          </a:p>
        </p:txBody>
      </p:sp>
      <p:sp>
        <p:nvSpPr>
          <p:cNvPr id="155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5192A30-9AFB-334B-81E2-F9C3023D7D07}" type="slidenum">
              <a:rPr lang="en-US" altLang="en-US" sz="1200"/>
              <a:pPr eaLnBrk="1" hangingPunct="1"/>
              <a:t>14</a:t>
            </a:fld>
            <a:endParaRPr lang="en-US" altLang="en-US" sz="1200" dirty="0"/>
          </a:p>
        </p:txBody>
      </p:sp>
    </p:spTree>
    <p:extLst>
      <p:ext uri="{BB962C8B-B14F-4D97-AF65-F5344CB8AC3E}">
        <p14:creationId xmlns:p14="http://schemas.microsoft.com/office/powerpoint/2010/main" val="6153504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4.    The larynx</a:t>
            </a:r>
            <a:endParaRPr lang="en-IN" altLang="en-US" dirty="0">
              <a:latin typeface="Times New Roman" charset="0"/>
              <a:ea typeface="MS PGothic" charset="-128"/>
            </a:endParaRPr>
          </a:p>
          <a:p>
            <a:r>
              <a:rPr lang="en-US" altLang="en-US" dirty="0">
                <a:latin typeface="Times New Roman" charset="0"/>
                <a:ea typeface="MS PGothic" charset="-128"/>
              </a:rPr>
              <a:t>       a.    The Adam’s apple is located in the center of the anterior of the neck.</a:t>
            </a:r>
            <a:endParaRPr lang="en-IN" altLang="en-US" dirty="0">
              <a:latin typeface="Times New Roman" charset="0"/>
              <a:ea typeface="MS PGothic" charset="-128"/>
            </a:endParaRPr>
          </a:p>
          <a:p>
            <a:r>
              <a:rPr lang="en-US" altLang="en-US" dirty="0">
                <a:latin typeface="Times New Roman" charset="0"/>
                <a:ea typeface="MS PGothic" charset="-128"/>
              </a:rPr>
              <a:t>       b.    The other portion of the larynx is the cricoid cartilage, a firm ridge of cartilage below the thyroid cartilage.</a:t>
            </a:r>
            <a:endParaRPr lang="en-IN" altLang="en-US" dirty="0">
              <a:latin typeface="Times New Roman" charset="0"/>
              <a:ea typeface="MS PGothic" charset="-128"/>
            </a:endParaRPr>
          </a:p>
        </p:txBody>
      </p:sp>
      <p:sp>
        <p:nvSpPr>
          <p:cNvPr id="156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3D2741D-1DE0-F744-A801-D8363B587D5D}" type="slidenum">
              <a:rPr lang="en-US" altLang="en-US" sz="1200"/>
              <a:pPr eaLnBrk="1" hangingPunct="1"/>
              <a:t>15</a:t>
            </a:fld>
            <a:endParaRPr lang="en-US" altLang="en-US" sz="1200" dirty="0"/>
          </a:p>
        </p:txBody>
      </p:sp>
    </p:spTree>
    <p:extLst>
      <p:ext uri="{BB962C8B-B14F-4D97-AF65-F5344CB8AC3E}">
        <p14:creationId xmlns:p14="http://schemas.microsoft.com/office/powerpoint/2010/main" val="20616394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Cricothyroid membrane</a:t>
            </a:r>
            <a:r>
              <a:rPr lang="en-IN" altLang="en-US" dirty="0">
                <a:latin typeface="Times New Roman" charset="0"/>
                <a:ea typeface="MS PGothic" charset="-128"/>
              </a:rPr>
              <a:t> </a:t>
            </a:r>
            <a:r>
              <a:rPr lang="en-US" altLang="en-US" dirty="0">
                <a:latin typeface="Times New Roman" charset="0"/>
                <a:ea typeface="MS PGothic" charset="-128"/>
              </a:rPr>
              <a:t>lies between the thyroid cartilage and the cricoid cartilage.</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157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1C32EB1-E95E-3F4A-81C6-99E430D19ADD}" type="slidenum">
              <a:rPr lang="en-US" altLang="en-US" sz="1200"/>
              <a:pPr eaLnBrk="1" hangingPunct="1"/>
              <a:t>16</a:t>
            </a:fld>
            <a:endParaRPr lang="en-US" altLang="en-US" sz="1200" dirty="0"/>
          </a:p>
        </p:txBody>
      </p:sp>
    </p:spTree>
    <p:extLst>
      <p:ext uri="{BB962C8B-B14F-4D97-AF65-F5344CB8AC3E}">
        <p14:creationId xmlns:p14="http://schemas.microsoft.com/office/powerpoint/2010/main" val="3248522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5.    The trachea</a:t>
            </a:r>
            <a:endParaRPr lang="en-IN" altLang="en-US" dirty="0">
              <a:latin typeface="Times New Roman" charset="0"/>
              <a:ea typeface="MS PGothic" charset="-128"/>
            </a:endParaRPr>
          </a:p>
          <a:p>
            <a:r>
              <a:rPr lang="en-US" altLang="en-US" dirty="0">
                <a:latin typeface="Times New Roman" charset="0"/>
                <a:ea typeface="MS PGothic" charset="-128"/>
              </a:rPr>
              <a:t>       a.    Below the larynx </a:t>
            </a:r>
            <a:endParaRPr lang="en-IN" altLang="en-US" dirty="0">
              <a:latin typeface="Times New Roman" charset="0"/>
              <a:ea typeface="MS PGothic" charset="-128"/>
            </a:endParaRPr>
          </a:p>
          <a:p>
            <a:r>
              <a:rPr lang="en-US" altLang="en-US" dirty="0">
                <a:latin typeface="Times New Roman" charset="0"/>
                <a:ea typeface="MS PGothic" charset="-128"/>
              </a:rPr>
              <a:t>       b.    The trachea connects the oropharynx and the larynx with the main passages of the lungs.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c.    On either side of the lower larynx and the upper trachea lies the thyroid gland.</a:t>
            </a:r>
            <a:endParaRPr lang="en-IN" altLang="en-US" dirty="0">
              <a:latin typeface="Times New Roman" charset="0"/>
              <a:ea typeface="MS PGothic" charset="-128"/>
            </a:endParaRPr>
          </a:p>
          <a:p>
            <a:r>
              <a:rPr lang="en-US" altLang="en-US" dirty="0">
                <a:latin typeface="Times New Roman" charset="0"/>
                <a:ea typeface="MS PGothic" charset="-128"/>
              </a:rPr>
              <a:t>6.    Sternocleidomastoid muscles</a:t>
            </a:r>
            <a:endParaRPr lang="en-IN" altLang="en-US" dirty="0">
              <a:latin typeface="Times New Roman" charset="0"/>
              <a:ea typeface="MS PGothic" charset="-128"/>
            </a:endParaRPr>
          </a:p>
          <a:p>
            <a:r>
              <a:rPr lang="en-US" altLang="en-US" dirty="0">
                <a:latin typeface="Times New Roman" charset="0"/>
                <a:ea typeface="MS PGothic" charset="-128"/>
              </a:rPr>
              <a:t>       a.    Originate from the mastoid process of the cranium and insert into the medial border of each collarbone and the sternum at the base of the neck</a:t>
            </a:r>
            <a:endParaRPr lang="en-IN" altLang="en-US" dirty="0">
              <a:latin typeface="Times New Roman" charset="0"/>
              <a:ea typeface="MS PGothic" charset="-128"/>
            </a:endParaRPr>
          </a:p>
          <a:p>
            <a:r>
              <a:rPr lang="en-US" altLang="en-US" dirty="0">
                <a:latin typeface="Times New Roman" charset="0"/>
                <a:ea typeface="MS PGothic" charset="-128"/>
              </a:rPr>
              <a:t>       b.    Allow movement of the head</a:t>
            </a:r>
            <a:endParaRPr lang="en-IN" altLang="en-US" dirty="0">
              <a:latin typeface="Times New Roman" charset="0"/>
              <a:ea typeface="MS PGothic" charset="-128"/>
            </a:endParaRPr>
          </a:p>
        </p:txBody>
      </p:sp>
      <p:sp>
        <p:nvSpPr>
          <p:cNvPr id="158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D0178C5-C056-B941-93D3-A57145CEA045}" type="slidenum">
              <a:rPr lang="en-US" altLang="en-US" sz="1200"/>
              <a:pPr eaLnBrk="1" hangingPunct="1"/>
              <a:t>17</a:t>
            </a:fld>
            <a:endParaRPr lang="en-US" altLang="en-US" sz="1200" dirty="0"/>
          </a:p>
        </p:txBody>
      </p:sp>
    </p:spTree>
    <p:extLst>
      <p:ext uri="{BB962C8B-B14F-4D97-AF65-F5344CB8AC3E}">
        <p14:creationId xmlns:p14="http://schemas.microsoft.com/office/powerpoint/2010/main" val="8891250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The eye</a:t>
            </a:r>
            <a:endParaRPr lang="en-IN" altLang="en-US" dirty="0">
              <a:latin typeface="Times New Roman" charset="0"/>
              <a:ea typeface="MS PGothic" charset="-128"/>
            </a:endParaRPr>
          </a:p>
          <a:p>
            <a:r>
              <a:rPr lang="en-US" altLang="en-US" dirty="0">
                <a:latin typeface="Times New Roman" charset="0"/>
                <a:ea typeface="MS PGothic" charset="-128"/>
              </a:rPr>
              <a:t>       1.    Globe-shaped, approximately 1 inch in diameter</a:t>
            </a:r>
            <a:endParaRPr lang="en-IN" altLang="en-US" dirty="0">
              <a:latin typeface="Times New Roman" charset="0"/>
              <a:ea typeface="MS PGothic" charset="-128"/>
            </a:endParaRPr>
          </a:p>
          <a:p>
            <a:r>
              <a:rPr lang="en-US" altLang="en-US" dirty="0">
                <a:latin typeface="Times New Roman" charset="0"/>
                <a:ea typeface="MS PGothic" charset="-128"/>
              </a:rPr>
              <a:t>       2.    Located within a bony socket in the skull called the orbit</a:t>
            </a:r>
            <a:endParaRPr lang="en-IN" altLang="en-US" dirty="0">
              <a:latin typeface="Times New Roman" charset="0"/>
              <a:ea typeface="MS PGothic" charset="-128"/>
            </a:endParaRPr>
          </a:p>
          <a:p>
            <a:r>
              <a:rPr lang="en-US" altLang="en-US" dirty="0">
                <a:latin typeface="Times New Roman" charset="0"/>
                <a:ea typeface="MS PGothic" charset="-128"/>
              </a:rPr>
              <a:t>              a.    Composed of adjacent bones of the face and skull.</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In adults, the orbit protects over 80% of the eyeball.</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Between and below the orbits are the nasal bone and the sinuses.</a:t>
            </a:r>
            <a:endParaRPr lang="en-IN" altLang="en-US" dirty="0">
              <a:latin typeface="Times New Roman" charset="0"/>
              <a:ea typeface="MS PGothic" charset="-128"/>
            </a:endParaRPr>
          </a:p>
        </p:txBody>
      </p:sp>
      <p:sp>
        <p:nvSpPr>
          <p:cNvPr id="159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9F6D2BA-47FF-214A-A54A-234062454EC4}" type="slidenum">
              <a:rPr lang="en-US" altLang="en-US" sz="1200"/>
              <a:pPr eaLnBrk="1" hangingPunct="1"/>
              <a:t>18</a:t>
            </a:fld>
            <a:endParaRPr lang="en-US" altLang="en-US" sz="1200" dirty="0"/>
          </a:p>
        </p:txBody>
      </p:sp>
    </p:spTree>
    <p:extLst>
      <p:ext uri="{BB962C8B-B14F-4D97-AF65-F5344CB8AC3E}">
        <p14:creationId xmlns:p14="http://schemas.microsoft.com/office/powerpoint/2010/main" val="13327432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The figure on this slide illustrates the major components of the eye. </a:t>
            </a:r>
          </a:p>
        </p:txBody>
      </p:sp>
      <p:sp>
        <p:nvSpPr>
          <p:cNvPr id="160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BE3A425-8E38-7B4D-91F8-AF930F1613AC}" type="slidenum">
              <a:rPr lang="en-US" altLang="en-US" sz="1200"/>
              <a:pPr eaLnBrk="1" hangingPunct="1"/>
              <a:t>19</a:t>
            </a:fld>
            <a:endParaRPr lang="en-US" altLang="en-US" sz="1200" dirty="0"/>
          </a:p>
        </p:txBody>
      </p:sp>
    </p:spTree>
    <p:extLst>
      <p:ext uri="{BB962C8B-B14F-4D97-AF65-F5344CB8AC3E}">
        <p14:creationId xmlns:p14="http://schemas.microsoft.com/office/powerpoint/2010/main" val="11606754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3.    The eyeball, or globe, keeps its shape as a result of pressure from the fluid contained within its two chambers.</a:t>
            </a:r>
            <a:endParaRPr lang="en-IN" altLang="en-US" dirty="0">
              <a:latin typeface="Times New Roman" charset="0"/>
              <a:ea typeface="MS PGothic" charset="-128"/>
            </a:endParaRPr>
          </a:p>
          <a:p>
            <a:r>
              <a:rPr lang="en-US" altLang="en-US" dirty="0">
                <a:latin typeface="Times New Roman" charset="0"/>
                <a:ea typeface="MS PGothic" charset="-128"/>
              </a:rPr>
              <a:t>        a.    Clear, jellylike fluid near the back of the eye is called the vitreous humor.</a:t>
            </a:r>
            <a:endParaRPr lang="en-IN" altLang="en-US" dirty="0">
              <a:latin typeface="Times New Roman" charset="0"/>
              <a:ea typeface="MS PGothic" charset="-128"/>
            </a:endParaRPr>
          </a:p>
          <a:p>
            <a:r>
              <a:rPr lang="en-US" altLang="en-US" dirty="0">
                <a:latin typeface="Times New Roman" charset="0"/>
                <a:ea typeface="MS PGothic" charset="-128"/>
              </a:rPr>
              <a:t>        b.    In front of the lens is a clear fluid called the aqueous humor.</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161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C1AC53A-25EA-D448-9328-C606992DF584}" type="slidenum">
              <a:rPr lang="en-US" altLang="en-US" sz="1200"/>
              <a:pPr eaLnBrk="1" hangingPunct="1"/>
              <a:t>20</a:t>
            </a:fld>
            <a:endParaRPr lang="en-US" altLang="en-US" sz="1200" dirty="0"/>
          </a:p>
        </p:txBody>
      </p:sp>
    </p:spTree>
    <p:extLst>
      <p:ext uri="{BB962C8B-B14F-4D97-AF65-F5344CB8AC3E}">
        <p14:creationId xmlns:p14="http://schemas.microsoft.com/office/powerpoint/2010/main" val="1878372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National EMS Education Standard Competencies </a:t>
            </a:r>
          </a:p>
          <a:p>
            <a:endParaRPr lang="en-US" altLang="en-US" dirty="0">
              <a:latin typeface="Times New Roman" charset="0"/>
              <a:ea typeface="MS PGothic" charset="-128"/>
            </a:endParaRPr>
          </a:p>
          <a:p>
            <a:r>
              <a:rPr lang="en-US" altLang="en-US" dirty="0">
                <a:latin typeface="Times New Roman" charset="0"/>
                <a:ea typeface="MS PGothic" charset="-128"/>
              </a:rPr>
              <a:t>Diseases of the Eyes, Ears, Nose, and Throat</a:t>
            </a:r>
          </a:p>
          <a:p>
            <a:r>
              <a:rPr lang="en-US" altLang="en-US" dirty="0">
                <a:latin typeface="Times New Roman" charset="0"/>
                <a:ea typeface="MS PGothic" charset="-128"/>
              </a:rPr>
              <a:t>Recognition and management of</a:t>
            </a:r>
          </a:p>
          <a:p>
            <a:r>
              <a:rPr lang="en-US" altLang="en-US" dirty="0">
                <a:latin typeface="Times New Roman" charset="0"/>
                <a:ea typeface="MS PGothic" charset="-128"/>
              </a:rPr>
              <a:t>• Nosebleed </a:t>
            </a:r>
          </a:p>
          <a:p>
            <a:endParaRPr lang="en-US" altLang="en-US" dirty="0">
              <a:latin typeface="Times New Roman" charset="0"/>
              <a:ea typeface="MS PGothic" charset="-128"/>
            </a:endParaRPr>
          </a:p>
        </p:txBody>
      </p:sp>
      <p:sp>
        <p:nvSpPr>
          <p:cNvPr id="142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647B6AC-85A8-284F-95A7-94B7269A44E6}" type="slidenum">
              <a:rPr lang="en-US" altLang="en-US" sz="1200"/>
              <a:pPr eaLnBrk="1" hangingPunct="1"/>
              <a:t>3</a:t>
            </a:fld>
            <a:endParaRPr lang="en-US" altLang="en-US" sz="1200" dirty="0"/>
          </a:p>
        </p:txBody>
      </p:sp>
    </p:spTree>
    <p:extLst>
      <p:ext uri="{BB962C8B-B14F-4D97-AF65-F5344CB8AC3E}">
        <p14:creationId xmlns:p14="http://schemas.microsoft.com/office/powerpoint/2010/main" val="4843714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4.    The conjunctiva is a membrane that covers the eye.</a:t>
            </a:r>
            <a:endParaRPr lang="en-IN" altLang="en-US" dirty="0">
              <a:latin typeface="Times New Roman" charset="0"/>
              <a:ea typeface="MS PGothic" charset="-128"/>
            </a:endParaRPr>
          </a:p>
          <a:p>
            <a:r>
              <a:rPr lang="en-US" altLang="en-US" dirty="0">
                <a:latin typeface="Times New Roman" charset="0"/>
                <a:ea typeface="MS PGothic" charset="-128"/>
              </a:rPr>
              <a:t>5.    The lacrimal glands, often called tear glands, produce fluid to keep the eyes moist.</a:t>
            </a:r>
            <a:endParaRPr lang="en-IN" altLang="en-US" dirty="0">
              <a:latin typeface="Times New Roman" charset="0"/>
              <a:ea typeface="MS PGothic" charset="-128"/>
            </a:endParaRPr>
          </a:p>
          <a:p>
            <a:r>
              <a:rPr lang="en-US" altLang="en-US" dirty="0">
                <a:latin typeface="Times New Roman" charset="0"/>
                <a:ea typeface="MS PGothic" charset="-128"/>
              </a:rPr>
              <a:t>       a.    The tears drain on the inner side of the eye through two lacrimal ducts into the nasal cavity.</a:t>
            </a:r>
            <a:endParaRPr lang="en-IN" altLang="en-US" dirty="0">
              <a:latin typeface="Times New Roman" charset="0"/>
              <a:ea typeface="MS PGothic" charset="-128"/>
            </a:endParaRPr>
          </a:p>
        </p:txBody>
      </p:sp>
      <p:sp>
        <p:nvSpPr>
          <p:cNvPr id="162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02C9128-7DDE-A347-9E3B-B887D6E91C68}" type="slidenum">
              <a:rPr lang="en-US" altLang="en-US" sz="1200"/>
              <a:pPr eaLnBrk="1" hangingPunct="1"/>
              <a:t>21</a:t>
            </a:fld>
            <a:endParaRPr lang="en-US" altLang="en-US" sz="1200" dirty="0"/>
          </a:p>
        </p:txBody>
      </p:sp>
    </p:spTree>
    <p:extLst>
      <p:ext uri="{BB962C8B-B14F-4D97-AF65-F5344CB8AC3E}">
        <p14:creationId xmlns:p14="http://schemas.microsoft.com/office/powerpoint/2010/main" val="18032151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a:ln/>
        </p:spPr>
      </p:sp>
      <p:sp>
        <p:nvSpPr>
          <p:cNvPr id="163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6.    The sclera is the white, fibrous tissue that helps maintain the globular shape and protects the more delicate inner structures.</a:t>
            </a:r>
            <a:endParaRPr lang="en-IN" altLang="en-US" dirty="0">
              <a:latin typeface="Times New Roman" charset="0"/>
              <a:ea typeface="MS PGothic" charset="-128"/>
            </a:endParaRPr>
          </a:p>
          <a:p>
            <a:r>
              <a:rPr lang="en-US" altLang="en-US" dirty="0">
                <a:latin typeface="Times New Roman" charset="0"/>
                <a:ea typeface="MS PGothic" charset="-128"/>
              </a:rPr>
              <a:t>7.    On the front of the eye, the sclera is replaced by a clear, transparent membrane called the cornea.</a:t>
            </a:r>
            <a:endParaRPr lang="en-IN" altLang="en-US" dirty="0">
              <a:latin typeface="Times New Roman" charset="0"/>
              <a:ea typeface="MS PGothic" charset="-128"/>
            </a:endParaRPr>
          </a:p>
          <a:p>
            <a:r>
              <a:rPr lang="en-US" altLang="en-US" dirty="0">
                <a:latin typeface="Times New Roman" charset="0"/>
                <a:ea typeface="MS PGothic" charset="-128"/>
              </a:rPr>
              <a:t>       a.    Allows light to enter the eye</a:t>
            </a:r>
            <a:endParaRPr lang="en-IN" altLang="en-US" dirty="0">
              <a:latin typeface="Times New Roman" charset="0"/>
              <a:ea typeface="MS PGothic" charset="-128"/>
            </a:endParaRPr>
          </a:p>
          <a:p>
            <a:r>
              <a:rPr lang="en-US" altLang="en-US" dirty="0">
                <a:latin typeface="Times New Roman" charset="0"/>
                <a:ea typeface="MS PGothic" charset="-128"/>
              </a:rPr>
              <a:t>       b.    The iris is a circular muscle behind the cornea.</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163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052D28A-55B8-9640-B3AF-F50276AB14C1}" type="slidenum">
              <a:rPr lang="en-US" altLang="en-US" sz="1200"/>
              <a:pPr eaLnBrk="1" hangingPunct="1"/>
              <a:t>22</a:t>
            </a:fld>
            <a:endParaRPr lang="en-US" altLang="en-US" sz="1200" dirty="0"/>
          </a:p>
        </p:txBody>
      </p:sp>
    </p:spTree>
    <p:extLst>
      <p:ext uri="{BB962C8B-B14F-4D97-AF65-F5344CB8AC3E}">
        <p14:creationId xmlns:p14="http://schemas.microsoft.com/office/powerpoint/2010/main" val="13484718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164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8.    The pupil is the opening in the center of the iris.</a:t>
            </a:r>
            <a:endParaRPr lang="en-IN" altLang="en-US" dirty="0">
              <a:latin typeface="Times New Roman" charset="0"/>
              <a:ea typeface="MS PGothic" charset="-128"/>
            </a:endParaRPr>
          </a:p>
          <a:p>
            <a:r>
              <a:rPr lang="en-US" altLang="en-US" dirty="0">
                <a:latin typeface="Times New Roman" charset="0"/>
                <a:ea typeface="MS PGothic" charset="-128"/>
              </a:rPr>
              <a:t>       a.    Allows light to move to the back of the eye</a:t>
            </a:r>
            <a:endParaRPr lang="en-IN" altLang="en-US" dirty="0">
              <a:latin typeface="Times New Roman" charset="0"/>
              <a:ea typeface="MS PGothic" charset="-128"/>
            </a:endParaRPr>
          </a:p>
          <a:p>
            <a:r>
              <a:rPr lang="en-US" altLang="en-US" dirty="0">
                <a:latin typeface="Times New Roman" charset="0"/>
                <a:ea typeface="MS PGothic" charset="-128"/>
              </a:rPr>
              <a:t>       b.    Anisocoria is a condition in which a person is born with different-sized pupils.</a:t>
            </a:r>
            <a:endParaRPr lang="en-IN" altLang="en-US" dirty="0">
              <a:latin typeface="Times New Roman" charset="0"/>
              <a:ea typeface="MS PGothic" charset="-128"/>
            </a:endParaRPr>
          </a:p>
          <a:p>
            <a:r>
              <a:rPr lang="en-US" altLang="en-US" dirty="0">
                <a:latin typeface="Times New Roman" charset="0"/>
                <a:ea typeface="MS PGothic" charset="-128"/>
              </a:rPr>
              <a:t>9.    The lens lies behind the iris.</a:t>
            </a:r>
            <a:endParaRPr lang="en-IN" altLang="en-US" dirty="0">
              <a:latin typeface="Times New Roman" charset="0"/>
              <a:ea typeface="MS PGothic" charset="-128"/>
            </a:endParaRPr>
          </a:p>
          <a:p>
            <a:r>
              <a:rPr lang="en-US" altLang="en-US" dirty="0">
                <a:latin typeface="Times New Roman" charset="0"/>
                <a:ea typeface="MS PGothic" charset="-128"/>
              </a:rPr>
              <a:t>       a.   The lens focuses images on the retina at the back of the globe.</a:t>
            </a:r>
            <a:endParaRPr lang="en-IN" altLang="en-US" dirty="0">
              <a:latin typeface="Times New Roman" charset="0"/>
              <a:ea typeface="MS PGothic" charset="-128"/>
            </a:endParaRPr>
          </a:p>
        </p:txBody>
      </p:sp>
      <p:sp>
        <p:nvSpPr>
          <p:cNvPr id="164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8E16937-DF14-4943-BAA5-1A4F4D0664A6}" type="slidenum">
              <a:rPr lang="en-US" altLang="en-US" sz="1200"/>
              <a:pPr eaLnBrk="1" hangingPunct="1"/>
              <a:t>23</a:t>
            </a:fld>
            <a:endParaRPr lang="en-US" altLang="en-US" sz="1200" dirty="0"/>
          </a:p>
        </p:txBody>
      </p:sp>
    </p:spTree>
    <p:extLst>
      <p:ext uri="{BB962C8B-B14F-4D97-AF65-F5344CB8AC3E}">
        <p14:creationId xmlns:p14="http://schemas.microsoft.com/office/powerpoint/2010/main" val="13717250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ln/>
        </p:spPr>
      </p:sp>
      <p:sp>
        <p:nvSpPr>
          <p:cNvPr id="165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10.    The retina contains nerve endings, which respond to light by transmitting nerve impulses through the optic nerve to the brain.</a:t>
            </a:r>
            <a:endParaRPr lang="en-IN" altLang="en-US" dirty="0">
              <a:latin typeface="Times New Roman" charset="0"/>
              <a:ea typeface="MS PGothic" charset="-128"/>
            </a:endParaRPr>
          </a:p>
          <a:p>
            <a:r>
              <a:rPr lang="en-US" altLang="en-US" dirty="0">
                <a:latin typeface="Times New Roman" charset="0"/>
                <a:ea typeface="MS PGothic" charset="-128"/>
              </a:rPr>
              <a:t>         a.    The retina is nourished by a layer of blood vessels between it and the back of the globe. </a:t>
            </a:r>
            <a:endParaRPr lang="en-IN" altLang="en-US" dirty="0">
              <a:latin typeface="Times New Roman" charset="0"/>
              <a:ea typeface="MS PGothic" charset="-128"/>
            </a:endParaRPr>
          </a:p>
          <a:p>
            <a:r>
              <a:rPr lang="en-US" altLang="en-US" dirty="0">
                <a:latin typeface="Times New Roman" charset="0"/>
                <a:ea typeface="MS PGothic" charset="-128"/>
              </a:rPr>
              <a:t>         b.    Retinal detachment is when the retina detaches from the underlying choroid and can cause blindness.</a:t>
            </a:r>
            <a:endParaRPr lang="en-IN" altLang="en-US" dirty="0">
              <a:latin typeface="Times New Roman" charset="0"/>
              <a:ea typeface="MS PGothic" charset="-128"/>
            </a:endParaRPr>
          </a:p>
        </p:txBody>
      </p:sp>
      <p:sp>
        <p:nvSpPr>
          <p:cNvPr id="165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832C811-0FB6-2949-ACD3-6A8E1DA70BAA}" type="slidenum">
              <a:rPr lang="en-US" altLang="en-US" sz="1200"/>
              <a:pPr eaLnBrk="1" hangingPunct="1"/>
              <a:t>24</a:t>
            </a:fld>
            <a:endParaRPr lang="en-US" altLang="en-US" sz="1200" dirty="0"/>
          </a:p>
        </p:txBody>
      </p:sp>
    </p:spTree>
    <p:extLst>
      <p:ext uri="{BB962C8B-B14F-4D97-AF65-F5344CB8AC3E}">
        <p14:creationId xmlns:p14="http://schemas.microsoft.com/office/powerpoint/2010/main" val="13463177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166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III. Injuries of the Face and Neck</a:t>
            </a:r>
          </a:p>
          <a:p>
            <a:r>
              <a:rPr lang="en-US" altLang="en-US" dirty="0">
                <a:latin typeface="Times New Roman" charset="0"/>
                <a:ea typeface="MS PGothic" charset="-128"/>
              </a:rPr>
              <a:t>A.    Injuries about the face and neck can often lead to partial or complete obstruction of the upper airway.</a:t>
            </a:r>
            <a:endParaRPr lang="en-IN" altLang="en-US" dirty="0">
              <a:latin typeface="Times New Roman" charset="0"/>
              <a:ea typeface="MS PGothic" charset="-128"/>
            </a:endParaRPr>
          </a:p>
          <a:p>
            <a:r>
              <a:rPr lang="en-US" altLang="en-US" dirty="0">
                <a:latin typeface="Times New Roman" charset="0"/>
                <a:ea typeface="MS PGothic" charset="-128"/>
              </a:rPr>
              <a:t>       1.    Several factors may contribute to the obstruction.</a:t>
            </a:r>
            <a:endParaRPr lang="en-IN" altLang="en-US" dirty="0">
              <a:latin typeface="Times New Roman" charset="0"/>
              <a:ea typeface="MS PGothic" charset="-128"/>
            </a:endParaRPr>
          </a:p>
          <a:p>
            <a:r>
              <a:rPr lang="en-US" altLang="en-US" dirty="0">
                <a:latin typeface="Times New Roman" charset="0"/>
                <a:ea typeface="MS PGothic" charset="-128"/>
              </a:rPr>
              <a:t>              a.    Blood clots in the upper airway from heavy facial bleeding</a:t>
            </a:r>
            <a:endParaRPr lang="en-IN" altLang="en-US" dirty="0">
              <a:latin typeface="Times New Roman" charset="0"/>
              <a:ea typeface="MS PGothic" charset="-128"/>
            </a:endParaRPr>
          </a:p>
          <a:p>
            <a:r>
              <a:rPr lang="en-US" altLang="en-US" dirty="0">
                <a:latin typeface="Times New Roman" charset="0"/>
                <a:ea typeface="MS PGothic" charset="-128"/>
              </a:rPr>
              <a:t>              b.    Direct injuries to the nose and mouth, the larynx, and the trachea are often the source of significant bleeding and/or respiratory compromise.</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c.    Injuries may cause teeth or dentures to become dislodged into the throat.</a:t>
            </a:r>
            <a:endParaRPr lang="en-IN" altLang="en-US" dirty="0">
              <a:latin typeface="Times New Roman" charset="0"/>
              <a:ea typeface="MS PGothic" charset="-128"/>
            </a:endParaRPr>
          </a:p>
        </p:txBody>
      </p:sp>
      <p:sp>
        <p:nvSpPr>
          <p:cNvPr id="166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7F78E58-34E9-D145-AEB3-C915A779BD95}" type="slidenum">
              <a:rPr lang="en-US" altLang="en-US" sz="1200"/>
              <a:pPr eaLnBrk="1" hangingPunct="1"/>
              <a:t>25</a:t>
            </a:fld>
            <a:endParaRPr lang="en-US" altLang="en-US" sz="1200" dirty="0"/>
          </a:p>
        </p:txBody>
      </p:sp>
    </p:spTree>
    <p:extLst>
      <p:ext uri="{BB962C8B-B14F-4D97-AF65-F5344CB8AC3E}">
        <p14:creationId xmlns:p14="http://schemas.microsoft.com/office/powerpoint/2010/main" val="16747530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d.    Swelling that accompanies direct and indirect injury to the soft tissues can also contribute to airway obstruction.</a:t>
            </a:r>
            <a:endParaRPr lang="en-IN" altLang="en-US" dirty="0">
              <a:latin typeface="Times New Roman" charset="0"/>
              <a:ea typeface="MS PGothic" charset="-128"/>
            </a:endParaRPr>
          </a:p>
          <a:p>
            <a:r>
              <a:rPr lang="en-US" altLang="en-US" dirty="0">
                <a:latin typeface="Times New Roman" charset="0"/>
                <a:ea typeface="MS PGothic" charset="-128"/>
              </a:rPr>
              <a:t>e.    The airway may also be affected when the patient’s head is turned to the side.</a:t>
            </a:r>
            <a:endParaRPr lang="en-IN" altLang="en-US" dirty="0">
              <a:latin typeface="Times New Roman" charset="0"/>
              <a:ea typeface="MS PGothic" charset="-128"/>
            </a:endParaRPr>
          </a:p>
          <a:p>
            <a:r>
              <a:rPr lang="en-US" altLang="en-US" dirty="0">
                <a:latin typeface="Times New Roman" charset="0"/>
                <a:ea typeface="MS PGothic" charset="-128"/>
              </a:rPr>
              <a:t>f.     Possible injuries to the brain and/or cervical spine may interfere with normal respirations.</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167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69692BC-7CEB-C447-8C7C-B5CD83AA8C36}" type="slidenum">
              <a:rPr lang="en-US" altLang="en-US" sz="1200"/>
              <a:pPr eaLnBrk="1" hangingPunct="1"/>
              <a:t>26</a:t>
            </a:fld>
            <a:endParaRPr lang="en-US" altLang="en-US" sz="1200" dirty="0"/>
          </a:p>
        </p:txBody>
      </p:sp>
    </p:spTree>
    <p:extLst>
      <p:ext uri="{BB962C8B-B14F-4D97-AF65-F5344CB8AC3E}">
        <p14:creationId xmlns:p14="http://schemas.microsoft.com/office/powerpoint/2010/main" val="5067198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a:ln/>
        </p:spPr>
      </p:sp>
      <p:sp>
        <p:nvSpPr>
          <p:cNvPr id="168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Soft-tissue injuries</a:t>
            </a:r>
            <a:endParaRPr lang="en-IN" altLang="en-US" dirty="0">
              <a:latin typeface="Times New Roman" charset="0"/>
              <a:ea typeface="MS PGothic" charset="-128"/>
            </a:endParaRPr>
          </a:p>
          <a:p>
            <a:r>
              <a:rPr lang="en-US" altLang="en-US" dirty="0">
                <a:latin typeface="Times New Roman" charset="0"/>
                <a:ea typeface="MS PGothic" charset="-128"/>
              </a:rPr>
              <a:t>       1.    The face and neck are extremely vascular.</a:t>
            </a:r>
            <a:endParaRPr lang="en-IN" altLang="en-US" dirty="0">
              <a:latin typeface="Times New Roman" charset="0"/>
              <a:ea typeface="MS PGothic" charset="-128"/>
            </a:endParaRPr>
          </a:p>
          <a:p>
            <a:r>
              <a:rPr lang="en-US" altLang="en-US" dirty="0">
                <a:latin typeface="Times New Roman" charset="0"/>
                <a:ea typeface="MS PGothic" charset="-128"/>
              </a:rPr>
              <a:t>              a.    Swelling in this area may be more severe.</a:t>
            </a:r>
            <a:endParaRPr lang="en-IN" altLang="en-US" dirty="0">
              <a:latin typeface="Times New Roman" charset="0"/>
              <a:ea typeface="MS PGothic" charset="-128"/>
            </a:endParaRPr>
          </a:p>
          <a:p>
            <a:r>
              <a:rPr lang="en-US" altLang="en-US" dirty="0">
                <a:latin typeface="Times New Roman" charset="0"/>
                <a:ea typeface="MS PGothic" charset="-128"/>
              </a:rPr>
              <a:t>              b.    Skin and tissues in these areas have a rich blood supply.</a:t>
            </a:r>
            <a:endParaRPr lang="en-IN" altLang="en-US" dirty="0">
              <a:latin typeface="Times New Roman" charset="0"/>
              <a:ea typeface="MS PGothic" charset="-128"/>
            </a:endParaRPr>
          </a:p>
          <a:p>
            <a:r>
              <a:rPr lang="en-US" altLang="en-US" dirty="0">
                <a:latin typeface="Times New Roman" charset="0"/>
                <a:ea typeface="MS PGothic" charset="-128"/>
              </a:rPr>
              <a:t>              c.    A blunt injury can cause a hematoma.</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168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453DB88-EEA5-7B4C-A71D-86CFD4E12326}" type="slidenum">
              <a:rPr lang="en-US" altLang="en-US" sz="1200"/>
              <a:pPr eaLnBrk="1" hangingPunct="1"/>
              <a:t>27</a:t>
            </a:fld>
            <a:endParaRPr lang="en-US" altLang="en-US" sz="1200" dirty="0"/>
          </a:p>
        </p:txBody>
      </p:sp>
    </p:spTree>
    <p:extLst>
      <p:ext uri="{BB962C8B-B14F-4D97-AF65-F5344CB8AC3E}">
        <p14:creationId xmlns:p14="http://schemas.microsoft.com/office/powerpoint/2010/main" val="16682787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ln/>
        </p:spPr>
      </p:sp>
      <p:sp>
        <p:nvSpPr>
          <p:cNvPr id="169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Dental injuries</a:t>
            </a:r>
            <a:endParaRPr lang="en-IN" altLang="en-US" dirty="0">
              <a:latin typeface="Times New Roman" charset="0"/>
              <a:ea typeface="MS PGothic" charset="-128"/>
            </a:endParaRPr>
          </a:p>
          <a:p>
            <a:r>
              <a:rPr lang="en-US" altLang="en-US" dirty="0">
                <a:latin typeface="Times New Roman" charset="0"/>
                <a:ea typeface="MS PGothic" charset="-128"/>
              </a:rPr>
              <a:t>       1.    Mandible injuries are common because of its prominence.</a:t>
            </a:r>
            <a:endParaRPr lang="en-IN" altLang="en-US" dirty="0">
              <a:latin typeface="Times New Roman" charset="0"/>
              <a:ea typeface="MS PGothic" charset="-128"/>
            </a:endParaRPr>
          </a:p>
          <a:p>
            <a:r>
              <a:rPr lang="en-US" altLang="en-US" dirty="0">
                <a:latin typeface="Times New Roman" charset="0"/>
                <a:ea typeface="MS PGothic" charset="-128"/>
              </a:rPr>
              <a:t>              a.    Second only to nasal fractures in frequency.</a:t>
            </a:r>
            <a:endParaRPr lang="en-IN" altLang="en-US" dirty="0">
              <a:latin typeface="Times New Roman" charset="0"/>
              <a:ea typeface="MS PGothic" charset="-128"/>
            </a:endParaRPr>
          </a:p>
          <a:p>
            <a:r>
              <a:rPr lang="en-US" altLang="en-US" dirty="0">
                <a:latin typeface="Times New Roman" charset="0"/>
                <a:ea typeface="MS PGothic" charset="-128"/>
              </a:rPr>
              <a:t>       2.    Most of these fractures are the result of vehicle collisions and assaults.</a:t>
            </a:r>
            <a:endParaRPr lang="en-IN" altLang="en-US" dirty="0">
              <a:latin typeface="Times New Roman" charset="0"/>
              <a:ea typeface="MS PGothic" charset="-128"/>
            </a:endParaRPr>
          </a:p>
          <a:p>
            <a:r>
              <a:rPr lang="en-US" altLang="en-US" dirty="0">
                <a:latin typeface="Times New Roman" charset="0"/>
                <a:ea typeface="MS PGothic" charset="-128"/>
              </a:rPr>
              <a:t>              a.    Signs of mandible fracture include:</a:t>
            </a:r>
            <a:endParaRPr lang="en-IN" altLang="en-US" dirty="0">
              <a:latin typeface="Times New Roman" charset="0"/>
              <a:ea typeface="MS PGothic" charset="-128"/>
            </a:endParaRPr>
          </a:p>
          <a:p>
            <a:r>
              <a:rPr lang="en-US" altLang="en-US" dirty="0">
                <a:latin typeface="Times New Roman" charset="0"/>
                <a:ea typeface="MS PGothic" charset="-128"/>
              </a:rPr>
              <a:t>                     i.    Misalignment of the teeth</a:t>
            </a:r>
            <a:endParaRPr lang="en-IN" altLang="en-US" dirty="0">
              <a:latin typeface="Times New Roman" charset="0"/>
              <a:ea typeface="MS PGothic" charset="-128"/>
            </a:endParaRPr>
          </a:p>
          <a:p>
            <a:r>
              <a:rPr lang="en-US" altLang="en-US" dirty="0">
                <a:latin typeface="Times New Roman" charset="0"/>
                <a:ea typeface="MS PGothic" charset="-128"/>
              </a:rPr>
              <a:t>                     ii.   Numbness of the chin</a:t>
            </a:r>
            <a:endParaRPr lang="en-IN" altLang="en-US" dirty="0">
              <a:latin typeface="Times New Roman" charset="0"/>
              <a:ea typeface="MS PGothic" charset="-128"/>
            </a:endParaRPr>
          </a:p>
          <a:p>
            <a:r>
              <a:rPr lang="en-US" altLang="en-US" dirty="0">
                <a:latin typeface="Times New Roman" charset="0"/>
                <a:ea typeface="MS PGothic" charset="-128"/>
              </a:rPr>
              <a:t>                     iii.  An inability to open the mouth</a:t>
            </a:r>
            <a:endParaRPr lang="en-IN" altLang="en-US" dirty="0">
              <a:latin typeface="Times New Roman" charset="0"/>
              <a:ea typeface="MS PGothic" charset="-128"/>
            </a:endParaRPr>
          </a:p>
        </p:txBody>
      </p:sp>
      <p:sp>
        <p:nvSpPr>
          <p:cNvPr id="169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874F5E4-D937-A64A-B488-645812964B39}" type="slidenum">
              <a:rPr lang="en-US" altLang="en-US" sz="1200"/>
              <a:pPr eaLnBrk="1" hangingPunct="1"/>
              <a:t>28</a:t>
            </a:fld>
            <a:endParaRPr lang="en-US" altLang="en-US" sz="1200" dirty="0"/>
          </a:p>
        </p:txBody>
      </p:sp>
    </p:spTree>
    <p:extLst>
      <p:ext uri="{BB962C8B-B14F-4D97-AF65-F5344CB8AC3E}">
        <p14:creationId xmlns:p14="http://schemas.microsoft.com/office/powerpoint/2010/main" val="12147921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3.    Maxillary fractures are usually found after blunt-force, high-energy impacts.</a:t>
            </a:r>
            <a:endParaRPr lang="en-IN" altLang="en-US" dirty="0">
              <a:latin typeface="Times New Roman" charset="0"/>
              <a:ea typeface="MS PGothic" charset="-128"/>
            </a:endParaRPr>
          </a:p>
          <a:p>
            <a:r>
              <a:rPr lang="en-US" altLang="en-US" dirty="0">
                <a:latin typeface="Times New Roman" charset="0"/>
                <a:ea typeface="MS PGothic" charset="-128"/>
              </a:rPr>
              <a:t>       a.    The signs of maxillary fractures include:</a:t>
            </a:r>
            <a:endParaRPr lang="en-IN" altLang="en-US" dirty="0">
              <a:latin typeface="Times New Roman" charset="0"/>
              <a:ea typeface="MS PGothic" charset="-128"/>
            </a:endParaRPr>
          </a:p>
          <a:p>
            <a:r>
              <a:rPr lang="en-US" altLang="en-US" dirty="0">
                <a:latin typeface="Times New Roman" charset="0"/>
                <a:ea typeface="MS PGothic" charset="-128"/>
              </a:rPr>
              <a:t>              i.    Facial swelling</a:t>
            </a:r>
            <a:endParaRPr lang="en-IN" altLang="en-US" dirty="0">
              <a:latin typeface="Times New Roman" charset="0"/>
              <a:ea typeface="MS PGothic" charset="-128"/>
            </a:endParaRPr>
          </a:p>
          <a:p>
            <a:r>
              <a:rPr lang="en-US" altLang="en-US" dirty="0">
                <a:latin typeface="Times New Roman" charset="0"/>
                <a:ea typeface="MS PGothic" charset="-128"/>
              </a:rPr>
              <a:t>              ii.   Instability of the facial bones</a:t>
            </a:r>
            <a:endParaRPr lang="en-IN" altLang="en-US" dirty="0">
              <a:latin typeface="Times New Roman" charset="0"/>
              <a:ea typeface="MS PGothic" charset="-128"/>
            </a:endParaRPr>
          </a:p>
          <a:p>
            <a:r>
              <a:rPr lang="en-US" altLang="en-US" dirty="0">
                <a:latin typeface="Times New Roman" charset="0"/>
                <a:ea typeface="MS PGothic" charset="-128"/>
              </a:rPr>
              <a:t>              iii.  Misalignment of teeth</a:t>
            </a:r>
            <a:endParaRPr lang="en-IN" altLang="en-US" dirty="0">
              <a:latin typeface="Times New Roman" charset="0"/>
              <a:ea typeface="MS PGothic" charset="-128"/>
            </a:endParaRPr>
          </a:p>
          <a:p>
            <a:r>
              <a:rPr lang="en-US" altLang="en-US" dirty="0">
                <a:latin typeface="Times New Roman" charset="0"/>
                <a:ea typeface="MS PGothic" charset="-128"/>
              </a:rPr>
              <a:t>4.    Fractured and avulsed teeth are common following facial trauma.</a:t>
            </a:r>
            <a:endParaRPr lang="en-IN" altLang="en-US" dirty="0">
              <a:latin typeface="Times New Roman" charset="0"/>
              <a:ea typeface="MS PGothic" charset="-128"/>
            </a:endParaRPr>
          </a:p>
          <a:p>
            <a:r>
              <a:rPr lang="en-US" altLang="en-US" dirty="0">
                <a:latin typeface="Times New Roman" charset="0"/>
                <a:ea typeface="MS PGothic" charset="-128"/>
              </a:rPr>
              <a:t>       a.    Teeth fragments can become an airway obstruction and should be removed immediately.</a:t>
            </a:r>
            <a:endParaRPr lang="en-IN" altLang="en-US" dirty="0">
              <a:latin typeface="Times New Roman" charset="0"/>
              <a:ea typeface="MS PGothic" charset="-128"/>
            </a:endParaRPr>
          </a:p>
        </p:txBody>
      </p:sp>
      <p:sp>
        <p:nvSpPr>
          <p:cNvPr id="171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A5A9C81-1B19-1A42-BD04-F1767FC4FC01}" type="slidenum">
              <a:rPr lang="en-US" altLang="en-US" sz="1200"/>
              <a:pPr eaLnBrk="1" hangingPunct="1"/>
              <a:t>29</a:t>
            </a:fld>
            <a:endParaRPr lang="en-US" altLang="en-US" sz="1200" dirty="0"/>
          </a:p>
        </p:txBody>
      </p:sp>
    </p:spTree>
    <p:extLst>
      <p:ext uri="{BB962C8B-B14F-4D97-AF65-F5344CB8AC3E}">
        <p14:creationId xmlns:p14="http://schemas.microsoft.com/office/powerpoint/2010/main" val="8847674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ln/>
        </p:spPr>
      </p:sp>
      <p:sp>
        <p:nvSpPr>
          <p:cNvPr id="172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IV. Patient Assessment </a:t>
            </a:r>
          </a:p>
          <a:p>
            <a:r>
              <a:rPr lang="en-US" altLang="en-US" dirty="0">
                <a:latin typeface="Times New Roman" charset="0"/>
                <a:ea typeface="MS PGothic" charset="-128"/>
              </a:rPr>
              <a:t>A.    Scene size-up</a:t>
            </a:r>
            <a:endParaRPr lang="en-IN" altLang="en-US" dirty="0">
              <a:latin typeface="Times New Roman" charset="0"/>
              <a:ea typeface="MS PGothic" charset="-128"/>
            </a:endParaRPr>
          </a:p>
          <a:p>
            <a:r>
              <a:rPr lang="en-US" altLang="en-US" dirty="0">
                <a:latin typeface="Times New Roman" charset="0"/>
                <a:ea typeface="MS PGothic" charset="-128"/>
              </a:rPr>
              <a:t>       1.    Scene safety</a:t>
            </a:r>
            <a:endParaRPr lang="en-IN" altLang="en-US" dirty="0">
              <a:latin typeface="Times New Roman" charset="0"/>
              <a:ea typeface="MS PGothic" charset="-128"/>
            </a:endParaRPr>
          </a:p>
          <a:p>
            <a:r>
              <a:rPr lang="en-US" altLang="en-US" dirty="0">
                <a:latin typeface="Times New Roman" charset="0"/>
                <a:ea typeface="MS PGothic" charset="-128"/>
              </a:rPr>
              <a:t>              a.    Assess for the potential of violence and environmental hazards.</a:t>
            </a:r>
            <a:endParaRPr lang="en-IN" altLang="en-US" dirty="0">
              <a:latin typeface="Times New Roman" charset="0"/>
              <a:ea typeface="MS PGothic" charset="-128"/>
            </a:endParaRPr>
          </a:p>
          <a:p>
            <a:r>
              <a:rPr lang="en-US" altLang="en-US" dirty="0">
                <a:latin typeface="Times New Roman" charset="0"/>
                <a:ea typeface="MS PGothic" charset="-128"/>
              </a:rPr>
              <a:t>              b.    Standard precautions require eye protection and a face mask, because of the potential for projectile blood.</a:t>
            </a:r>
            <a:endParaRPr lang="en-IN" altLang="en-US" dirty="0">
              <a:latin typeface="Times New Roman" charset="0"/>
              <a:ea typeface="MS PGothic" charset="-128"/>
            </a:endParaRPr>
          </a:p>
          <a:p>
            <a:r>
              <a:rPr lang="en-US" altLang="en-US" dirty="0">
                <a:latin typeface="Times New Roman" charset="0"/>
                <a:ea typeface="MS PGothic" charset="-128"/>
              </a:rPr>
              <a:t>              c.    Determine the number of patients and consider the need for additional assistance.</a:t>
            </a:r>
            <a:endParaRPr lang="en-IN" altLang="en-US" dirty="0">
              <a:latin typeface="Times New Roman" charset="0"/>
              <a:ea typeface="MS PGothic" charset="-128"/>
            </a:endParaRPr>
          </a:p>
        </p:txBody>
      </p:sp>
      <p:sp>
        <p:nvSpPr>
          <p:cNvPr id="172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F30260C-59A8-5242-A12F-4081136A48A4}" type="slidenum">
              <a:rPr lang="en-US" altLang="en-US" sz="1200"/>
              <a:pPr eaLnBrk="1" hangingPunct="1"/>
              <a:t>30</a:t>
            </a:fld>
            <a:endParaRPr lang="en-US" altLang="en-US" sz="1200" dirty="0"/>
          </a:p>
        </p:txBody>
      </p:sp>
    </p:spTree>
    <p:extLst>
      <p:ext uri="{BB962C8B-B14F-4D97-AF65-F5344CB8AC3E}">
        <p14:creationId xmlns:p14="http://schemas.microsoft.com/office/powerpoint/2010/main" val="1110214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National EMS Education Standard Competencies </a:t>
            </a:r>
          </a:p>
          <a:p>
            <a:endParaRPr lang="en-US" altLang="en-US" dirty="0">
              <a:latin typeface="Times New Roman" charset="0"/>
              <a:ea typeface="MS PGothic" charset="-128"/>
            </a:endParaRPr>
          </a:p>
          <a:p>
            <a:r>
              <a:rPr lang="en-US" altLang="en-US" dirty="0">
                <a:latin typeface="Times New Roman" charset="0"/>
                <a:ea typeface="MS PGothic" charset="-128"/>
              </a:rPr>
              <a:t>Trauma</a:t>
            </a:r>
          </a:p>
          <a:p>
            <a:r>
              <a:rPr lang="en-US" altLang="en-US" dirty="0">
                <a:latin typeface="Times New Roman" charset="0"/>
                <a:ea typeface="MS PGothic" charset="-128"/>
              </a:rPr>
              <a:t>Applies fundamental knowledge to provide basic emergency care and transportation based on assessment findings for an acutely injured patient.</a:t>
            </a:r>
          </a:p>
          <a:p>
            <a:endParaRPr lang="en-US" altLang="en-US" dirty="0">
              <a:latin typeface="Times New Roman" charset="0"/>
              <a:ea typeface="MS PGothic" charset="-128"/>
            </a:endParaRPr>
          </a:p>
        </p:txBody>
      </p:sp>
      <p:sp>
        <p:nvSpPr>
          <p:cNvPr id="143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031B1AD-B97B-1646-85B9-E870A7BD3A0C}" type="slidenum">
              <a:rPr lang="en-US" altLang="en-US" sz="1200"/>
              <a:pPr eaLnBrk="1" hangingPunct="1"/>
              <a:t>4</a:t>
            </a:fld>
            <a:endParaRPr lang="en-US" altLang="en-US" sz="1200" dirty="0"/>
          </a:p>
        </p:txBody>
      </p:sp>
    </p:spTree>
    <p:extLst>
      <p:ext uri="{BB962C8B-B14F-4D97-AF65-F5344CB8AC3E}">
        <p14:creationId xmlns:p14="http://schemas.microsoft.com/office/powerpoint/2010/main" val="18677699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ln/>
        </p:spPr>
      </p:sp>
      <p:sp>
        <p:nvSpPr>
          <p:cNvPr id="173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2.   Mechanism of injury</a:t>
            </a:r>
            <a:endParaRPr lang="en-IN" altLang="en-US" dirty="0">
              <a:latin typeface="Times New Roman" charset="0"/>
              <a:ea typeface="MS PGothic" charset="-128"/>
            </a:endParaRPr>
          </a:p>
          <a:p>
            <a:r>
              <a:rPr lang="en-US" altLang="en-US" dirty="0">
                <a:latin typeface="Times New Roman" charset="0"/>
                <a:ea typeface="MS PGothic" charset="-128"/>
              </a:rPr>
              <a:t>      a.    Assess the scene, looking for indicators of the mechanism of injury (MOI).</a:t>
            </a:r>
            <a:endParaRPr lang="en-IN" altLang="en-US" dirty="0">
              <a:latin typeface="Times New Roman" charset="0"/>
              <a:ea typeface="MS PGothic" charset="-128"/>
            </a:endParaRPr>
          </a:p>
          <a:p>
            <a:r>
              <a:rPr lang="en-US" altLang="en-US" dirty="0">
                <a:latin typeface="Times New Roman" charset="0"/>
                <a:ea typeface="MS PGothic" charset="-128"/>
              </a:rPr>
              <a:t>      b.    Common MOIs for face and neck injuries include:</a:t>
            </a:r>
            <a:endParaRPr lang="en-IN" altLang="en-US" dirty="0">
              <a:latin typeface="Times New Roman" charset="0"/>
              <a:ea typeface="MS PGothic" charset="-128"/>
            </a:endParaRPr>
          </a:p>
          <a:p>
            <a:r>
              <a:rPr lang="en-US" altLang="en-US" dirty="0">
                <a:latin typeface="Times New Roman" charset="0"/>
                <a:ea typeface="MS PGothic" charset="-128"/>
              </a:rPr>
              <a:t>              i.    Motor vehicle collisions</a:t>
            </a:r>
            <a:endParaRPr lang="en-IN" altLang="en-US" dirty="0">
              <a:latin typeface="Times New Roman" charset="0"/>
              <a:ea typeface="MS PGothic" charset="-128"/>
            </a:endParaRPr>
          </a:p>
          <a:p>
            <a:r>
              <a:rPr lang="en-US" altLang="en-US" dirty="0">
                <a:latin typeface="Times New Roman" charset="0"/>
                <a:ea typeface="MS PGothic" charset="-128"/>
              </a:rPr>
              <a:t>              ii.   Sports</a:t>
            </a:r>
            <a:endParaRPr lang="en-IN" altLang="en-US" dirty="0">
              <a:latin typeface="Times New Roman" charset="0"/>
              <a:ea typeface="MS PGothic" charset="-128"/>
            </a:endParaRPr>
          </a:p>
          <a:p>
            <a:r>
              <a:rPr lang="en-US" altLang="en-US" dirty="0">
                <a:latin typeface="Times New Roman" charset="0"/>
                <a:ea typeface="MS PGothic" charset="-128"/>
              </a:rPr>
              <a:t>              iii.  Falls</a:t>
            </a:r>
            <a:endParaRPr lang="en-IN" altLang="en-US" dirty="0">
              <a:latin typeface="Times New Roman" charset="0"/>
              <a:ea typeface="MS PGothic" charset="-128"/>
            </a:endParaRPr>
          </a:p>
          <a:p>
            <a:r>
              <a:rPr lang="en-US" altLang="en-US" dirty="0">
                <a:latin typeface="Times New Roman" charset="0"/>
                <a:ea typeface="MS PGothic" charset="-128"/>
              </a:rPr>
              <a:t>              iv.  Penetrating trauma</a:t>
            </a:r>
            <a:endParaRPr lang="en-IN" altLang="en-US" dirty="0">
              <a:latin typeface="Times New Roman" charset="0"/>
              <a:ea typeface="MS PGothic" charset="-128"/>
            </a:endParaRPr>
          </a:p>
          <a:p>
            <a:r>
              <a:rPr lang="en-US" altLang="en-US" dirty="0">
                <a:latin typeface="Times New Roman" charset="0"/>
                <a:ea typeface="MS PGothic" charset="-128"/>
              </a:rPr>
              <a:t>              v.   Blunt trauma</a:t>
            </a:r>
            <a:endParaRPr lang="en-IN" altLang="en-US" dirty="0">
              <a:latin typeface="Times New Roman" charset="0"/>
              <a:ea typeface="MS PGothic" charset="-128"/>
            </a:endParaRPr>
          </a:p>
        </p:txBody>
      </p:sp>
      <p:sp>
        <p:nvSpPr>
          <p:cNvPr id="173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75929C3-65F2-324B-AB9F-11E5BFE6484D}" type="slidenum">
              <a:rPr lang="en-US" altLang="en-US" sz="1200"/>
              <a:pPr eaLnBrk="1" hangingPunct="1"/>
              <a:t>31</a:t>
            </a:fld>
            <a:endParaRPr lang="en-US" altLang="en-US" sz="1200" dirty="0"/>
          </a:p>
        </p:txBody>
      </p:sp>
    </p:spTree>
    <p:extLst>
      <p:ext uri="{BB962C8B-B14F-4D97-AF65-F5344CB8AC3E}">
        <p14:creationId xmlns:p14="http://schemas.microsoft.com/office/powerpoint/2010/main" val="20306384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ln/>
        </p:spPr>
      </p:sp>
      <p:sp>
        <p:nvSpPr>
          <p:cNvPr id="174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Primary assessment</a:t>
            </a:r>
            <a:endParaRPr lang="en-IN" altLang="en-US" dirty="0">
              <a:latin typeface="Times New Roman" charset="0"/>
              <a:ea typeface="MS PGothic" charset="-128"/>
            </a:endParaRPr>
          </a:p>
          <a:p>
            <a:r>
              <a:rPr lang="en-US" altLang="en-US" dirty="0">
                <a:latin typeface="Times New Roman" charset="0"/>
                <a:ea typeface="MS PGothic" charset="-128"/>
              </a:rPr>
              <a:t>       1.    Focuses on identifying and managing life-threatening concerns</a:t>
            </a:r>
            <a:endParaRPr lang="en-IN" altLang="en-US" dirty="0">
              <a:latin typeface="Times New Roman" charset="0"/>
              <a:ea typeface="MS PGothic" charset="-128"/>
            </a:endParaRPr>
          </a:p>
          <a:p>
            <a:r>
              <a:rPr lang="en-US" altLang="en-US" dirty="0">
                <a:latin typeface="Times New Roman" charset="0"/>
                <a:ea typeface="MS PGothic" charset="-128"/>
              </a:rPr>
              <a:t>       2.    Threats to XABCs must be treated immediately.</a:t>
            </a:r>
            <a:endParaRPr lang="en-IN" altLang="en-US" dirty="0">
              <a:latin typeface="Times New Roman" charset="0"/>
              <a:ea typeface="MS PGothic" charset="-128"/>
            </a:endParaRPr>
          </a:p>
          <a:p>
            <a:r>
              <a:rPr lang="en-US" altLang="en-US" dirty="0">
                <a:latin typeface="Times New Roman" charset="0"/>
                <a:ea typeface="MS PGothic" charset="-128"/>
              </a:rPr>
              <a:t>              a.    When there is life-threatening external hemorrhage, it should be addressed before airway and breathing.</a:t>
            </a:r>
            <a:endParaRPr lang="en-IN" altLang="en-US" dirty="0">
              <a:latin typeface="Times New Roman" charset="0"/>
              <a:ea typeface="MS PGothic" charset="-128"/>
            </a:endParaRPr>
          </a:p>
        </p:txBody>
      </p:sp>
      <p:sp>
        <p:nvSpPr>
          <p:cNvPr id="174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194FB1C-4E15-B748-A7E6-60B7649BA871}" type="slidenum">
              <a:rPr lang="en-US" altLang="en-US" sz="1200"/>
              <a:pPr eaLnBrk="1" hangingPunct="1"/>
              <a:t>32</a:t>
            </a:fld>
            <a:endParaRPr lang="en-US" altLang="en-US" sz="1200" dirty="0"/>
          </a:p>
        </p:txBody>
      </p:sp>
    </p:spTree>
    <p:extLst>
      <p:ext uri="{BB962C8B-B14F-4D97-AF65-F5344CB8AC3E}">
        <p14:creationId xmlns:p14="http://schemas.microsoft.com/office/powerpoint/2010/main" val="11301597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175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3.    Form a general impression.</a:t>
            </a:r>
            <a:endParaRPr lang="en-IN" altLang="en-US" dirty="0">
              <a:latin typeface="Times New Roman" charset="0"/>
              <a:ea typeface="MS PGothic" charset="-128"/>
            </a:endParaRPr>
          </a:p>
          <a:p>
            <a:r>
              <a:rPr lang="en-US" altLang="en-US" dirty="0">
                <a:latin typeface="Times New Roman" charset="0"/>
                <a:ea typeface="MS PGothic" charset="-128"/>
              </a:rPr>
              <a:t>       a.     Look for important indicators of the seriousness of the patient’s condition.</a:t>
            </a:r>
            <a:endParaRPr lang="en-IN" altLang="en-US" dirty="0">
              <a:latin typeface="Times New Roman" charset="0"/>
              <a:ea typeface="MS PGothic" charset="-128"/>
            </a:endParaRPr>
          </a:p>
          <a:p>
            <a:r>
              <a:rPr lang="en-US" altLang="en-US" dirty="0">
                <a:latin typeface="Times New Roman" charset="0"/>
                <a:ea typeface="MS PGothic" charset="-128"/>
              </a:rPr>
              <a:t>       b.    Injuries to the face and throat may be very obvious but may also be hidden by collars or hats.</a:t>
            </a:r>
            <a:endParaRPr lang="en-IN" altLang="en-US" dirty="0">
              <a:latin typeface="Times New Roman" charset="0"/>
              <a:ea typeface="MS PGothic" charset="-128"/>
            </a:endParaRPr>
          </a:p>
          <a:p>
            <a:r>
              <a:rPr lang="en-US" altLang="en-US" dirty="0">
                <a:latin typeface="Times New Roman" charset="0"/>
                <a:ea typeface="MS PGothic" charset="-128"/>
              </a:rPr>
              <a:t>       c.    Control blood loss with direct pressure.</a:t>
            </a:r>
            <a:endParaRPr lang="en-IN" altLang="en-US" dirty="0">
              <a:latin typeface="Times New Roman" charset="0"/>
              <a:ea typeface="MS PGothic" charset="-128"/>
            </a:endParaRPr>
          </a:p>
          <a:p>
            <a:r>
              <a:rPr lang="en-US" altLang="en-US" dirty="0">
                <a:latin typeface="Times New Roman" charset="0"/>
                <a:ea typeface="MS PGothic" charset="-128"/>
              </a:rPr>
              <a:t>       d.    Consider the need for manual spinal stabilization.</a:t>
            </a:r>
            <a:endParaRPr lang="en-IN" altLang="en-US" dirty="0">
              <a:latin typeface="Times New Roman" charset="0"/>
              <a:ea typeface="MS PGothic" charset="-128"/>
            </a:endParaRPr>
          </a:p>
          <a:p>
            <a:r>
              <a:rPr lang="en-US" altLang="en-US" dirty="0">
                <a:latin typeface="Times New Roman" charset="0"/>
                <a:ea typeface="MS PGothic" charset="-128"/>
              </a:rPr>
              <a:t>       e.    Check for responsiveness using the AVPU scale.</a:t>
            </a:r>
            <a:endParaRPr lang="en-IN" altLang="en-US" dirty="0">
              <a:latin typeface="Times New Roman" charset="0"/>
              <a:ea typeface="MS PGothic" charset="-128"/>
            </a:endParaRPr>
          </a:p>
        </p:txBody>
      </p:sp>
      <p:sp>
        <p:nvSpPr>
          <p:cNvPr id="175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B7FF5B7-848F-A043-B22E-6523F4B7D112}" type="slidenum">
              <a:rPr lang="en-US" altLang="en-US" sz="1200"/>
              <a:pPr eaLnBrk="1" hangingPunct="1"/>
              <a:t>33</a:t>
            </a:fld>
            <a:endParaRPr lang="en-US" altLang="en-US" sz="1200" dirty="0"/>
          </a:p>
        </p:txBody>
      </p:sp>
    </p:spTree>
    <p:extLst>
      <p:ext uri="{BB962C8B-B14F-4D97-AF65-F5344CB8AC3E}">
        <p14:creationId xmlns:p14="http://schemas.microsoft.com/office/powerpoint/2010/main" val="1022790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ln/>
        </p:spPr>
      </p:sp>
      <p:sp>
        <p:nvSpPr>
          <p:cNvPr id="176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4.    Airway and breathing</a:t>
            </a:r>
            <a:endParaRPr lang="en-IN" altLang="en-US" dirty="0">
              <a:latin typeface="Times New Roman" charset="0"/>
              <a:ea typeface="MS PGothic" charset="-128"/>
            </a:endParaRPr>
          </a:p>
          <a:p>
            <a:r>
              <a:rPr lang="en-US" altLang="en-US" dirty="0">
                <a:latin typeface="Times New Roman" charset="0"/>
                <a:ea typeface="MS PGothic" charset="-128"/>
              </a:rPr>
              <a:t>       a.    Ensure a clear and patent airway.</a:t>
            </a:r>
            <a:endParaRPr lang="en-IN" altLang="en-US" dirty="0">
              <a:latin typeface="Times New Roman" charset="0"/>
              <a:ea typeface="MS PGothic" charset="-128"/>
            </a:endParaRPr>
          </a:p>
          <a:p>
            <a:r>
              <a:rPr lang="en-US" altLang="en-US" dirty="0">
                <a:latin typeface="Times New Roman" charset="0"/>
                <a:ea typeface="MS PGothic" charset="-128"/>
              </a:rPr>
              <a:t>       b.    If the patient is unresponsive or has a significantly altered level of consciousness, consider a properly sized oropharyngeal airway.</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Quickly assess for adequacy of breathing.</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d.</a:t>
            </a:r>
            <a:r>
              <a:rPr lang="en-US" altLang="en-US" dirty="0">
                <a:latin typeface="Times New Roman" charset="0"/>
                <a:ea typeface="MS PGothic" charset="-128"/>
              </a:rPr>
              <a:t>    Splinting or otherwise restricting chest wall motion is contraindicated.</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176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23D5681-3CB7-9449-B05E-B8A264A85825}" type="slidenum">
              <a:rPr lang="en-US" altLang="en-US" sz="1200"/>
              <a:pPr eaLnBrk="1" hangingPunct="1"/>
              <a:t>34</a:t>
            </a:fld>
            <a:endParaRPr lang="en-US" altLang="en-US" sz="1200" dirty="0"/>
          </a:p>
        </p:txBody>
      </p:sp>
    </p:spTree>
    <p:extLst>
      <p:ext uri="{BB962C8B-B14F-4D97-AF65-F5344CB8AC3E}">
        <p14:creationId xmlns:p14="http://schemas.microsoft.com/office/powerpoint/2010/main" val="10166723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ln/>
        </p:spPr>
      </p:sp>
      <p:sp>
        <p:nvSpPr>
          <p:cNvPr id="177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5.    Circulation</a:t>
            </a:r>
            <a:endParaRPr lang="en-IN" altLang="en-US" dirty="0">
              <a:latin typeface="Times New Roman" charset="0"/>
              <a:ea typeface="MS PGothic" charset="-128"/>
            </a:endParaRPr>
          </a:p>
          <a:p>
            <a:r>
              <a:rPr lang="en-US" altLang="en-US" dirty="0">
                <a:latin typeface="Times New Roman" charset="0"/>
                <a:ea typeface="MS PGothic" charset="-128"/>
              </a:rPr>
              <a:t>       a.    Assess the pulse rate and quality.</a:t>
            </a:r>
            <a:endParaRPr lang="en-IN" altLang="en-US" dirty="0">
              <a:latin typeface="Times New Roman" charset="0"/>
              <a:ea typeface="MS PGothic" charset="-128"/>
            </a:endParaRPr>
          </a:p>
          <a:p>
            <a:r>
              <a:rPr lang="en-US" altLang="en-US" dirty="0">
                <a:latin typeface="Times New Roman" charset="0"/>
                <a:ea typeface="MS PGothic" charset="-128"/>
              </a:rPr>
              <a:t>       b.    Significant bleeding is an immediate life threat.</a:t>
            </a:r>
            <a:endParaRPr lang="en-IN" altLang="en-US" dirty="0">
              <a:latin typeface="Times New Roman" charset="0"/>
              <a:ea typeface="MS PGothic" charset="-128"/>
            </a:endParaRPr>
          </a:p>
        </p:txBody>
      </p:sp>
      <p:sp>
        <p:nvSpPr>
          <p:cNvPr id="177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D163650-FCC5-F442-8F93-297EB9715FDE}" type="slidenum">
              <a:rPr lang="en-US" altLang="en-US" sz="1200"/>
              <a:pPr eaLnBrk="1" hangingPunct="1"/>
              <a:t>35</a:t>
            </a:fld>
            <a:endParaRPr lang="en-US" altLang="en-US" sz="1200" dirty="0"/>
          </a:p>
        </p:txBody>
      </p:sp>
    </p:spTree>
    <p:extLst>
      <p:ext uri="{BB962C8B-B14F-4D97-AF65-F5344CB8AC3E}">
        <p14:creationId xmlns:p14="http://schemas.microsoft.com/office/powerpoint/2010/main" val="18328287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ln/>
        </p:spPr>
      </p:sp>
      <p:sp>
        <p:nvSpPr>
          <p:cNvPr id="178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6.    Transport decision</a:t>
            </a:r>
            <a:endParaRPr lang="en-IN" altLang="en-US" dirty="0">
              <a:latin typeface="Times New Roman" charset="0"/>
              <a:ea typeface="MS PGothic" charset="-128"/>
            </a:endParaRPr>
          </a:p>
          <a:p>
            <a:r>
              <a:rPr lang="en-US" altLang="en-US" dirty="0">
                <a:latin typeface="Times New Roman" charset="0"/>
                <a:ea typeface="MS PGothic" charset="-128"/>
              </a:rPr>
              <a:t>       a.    Consider quickly transporting patients with airway or breathing problems or with significant bleeding.</a:t>
            </a:r>
            <a:endParaRPr lang="en-IN" altLang="en-US" dirty="0">
              <a:latin typeface="Times New Roman" charset="0"/>
              <a:ea typeface="MS PGothic" charset="-128"/>
            </a:endParaRPr>
          </a:p>
          <a:p>
            <a:r>
              <a:rPr lang="en-US" altLang="en-US" dirty="0">
                <a:latin typeface="Times New Roman" charset="0"/>
                <a:ea typeface="MS PGothic" charset="-128"/>
              </a:rPr>
              <a:t>       b.    Stabilization and maintenance of an airway and breathing, as well as control of bleeding, can be very difficult in patients with facial or neck injuries.</a:t>
            </a:r>
            <a:endParaRPr lang="en-IN" altLang="en-US" dirty="0">
              <a:latin typeface="Times New Roman" charset="0"/>
              <a:ea typeface="MS PGothic" charset="-128"/>
            </a:endParaRPr>
          </a:p>
          <a:p>
            <a:r>
              <a:rPr lang="en-US" altLang="en-US" dirty="0">
                <a:latin typeface="Times New Roman" charset="0"/>
                <a:ea typeface="MS PGothic" charset="-128"/>
              </a:rPr>
              <a:t>       c.    Consider ALS backup if the transport time is long.</a:t>
            </a:r>
            <a:endParaRPr lang="en-IN" altLang="en-US" dirty="0">
              <a:latin typeface="Times New Roman" charset="0"/>
              <a:ea typeface="MS PGothic" charset="-128"/>
            </a:endParaRPr>
          </a:p>
          <a:p>
            <a:r>
              <a:rPr lang="en-US" altLang="en-US" dirty="0">
                <a:latin typeface="Times New Roman" charset="0"/>
                <a:ea typeface="MS PGothic" charset="-128"/>
              </a:rPr>
              <a:t>       d.    A patient with internal bleeding must be transported quickly for treatment by a physician.</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178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F6E6B4F-68B5-A04B-A6F7-458B208A9050}" type="slidenum">
              <a:rPr lang="en-US" altLang="en-US" sz="1200"/>
              <a:pPr eaLnBrk="1" hangingPunct="1"/>
              <a:t>36</a:t>
            </a:fld>
            <a:endParaRPr lang="en-US" altLang="en-US" sz="1200" dirty="0"/>
          </a:p>
        </p:txBody>
      </p:sp>
    </p:spTree>
    <p:extLst>
      <p:ext uri="{BB962C8B-B14F-4D97-AF65-F5344CB8AC3E}">
        <p14:creationId xmlns:p14="http://schemas.microsoft.com/office/powerpoint/2010/main" val="8472342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a:ln/>
        </p:spPr>
      </p:sp>
      <p:sp>
        <p:nvSpPr>
          <p:cNvPr id="179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e.    Signs of hypoperfusion imply the need for rapid transport.</a:t>
            </a:r>
            <a:endParaRPr lang="en-IN" altLang="en-US" dirty="0">
              <a:latin typeface="Times New Roman" charset="0"/>
              <a:ea typeface="MS PGothic" charset="-128"/>
            </a:endParaRPr>
          </a:p>
          <a:p>
            <a:r>
              <a:rPr lang="en-US" altLang="en-US" dirty="0">
                <a:latin typeface="Times New Roman" charset="0"/>
                <a:ea typeface="MS PGothic" charset="-128"/>
              </a:rPr>
              <a:t>f.     The patient who has a significant MOI but whose condition appears stable should also be transported promptly.</a:t>
            </a:r>
            <a:endParaRPr lang="en-IN" altLang="en-US" dirty="0">
              <a:latin typeface="Times New Roman" charset="0"/>
              <a:ea typeface="MS PGothic" charset="-128"/>
            </a:endParaRPr>
          </a:p>
          <a:p>
            <a:r>
              <a:rPr lang="en-US" altLang="en-US" dirty="0">
                <a:latin typeface="Times New Roman" charset="0"/>
                <a:ea typeface="MS PGothic" charset="-128"/>
              </a:rPr>
              <a:t>g.    Remember that any significant blow to the face or throat should increase your suspicion of spinal or brain injury.</a:t>
            </a:r>
            <a:endParaRPr lang="en-IN" altLang="en-US" dirty="0">
              <a:latin typeface="Times New Roman" charset="0"/>
              <a:ea typeface="MS PGothic" charset="-128"/>
            </a:endParaRPr>
          </a:p>
          <a:p>
            <a:r>
              <a:rPr lang="en-US" altLang="en-US" dirty="0">
                <a:latin typeface="Times New Roman" charset="0"/>
                <a:ea typeface="MS PGothic" charset="-128"/>
              </a:rPr>
              <a:t>h.    Even if the patient has no signs of hypoperfusion or other life-threatening injuries, there is the possibility of eye injuries.</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179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BCA8DCA-F3A8-FE40-88D5-112118D69D96}" type="slidenum">
              <a:rPr lang="en-US" altLang="en-US" sz="1200"/>
              <a:pPr eaLnBrk="1" hangingPunct="1"/>
              <a:t>37</a:t>
            </a:fld>
            <a:endParaRPr lang="en-US" altLang="en-US" sz="1200" dirty="0"/>
          </a:p>
        </p:txBody>
      </p:sp>
    </p:spTree>
    <p:extLst>
      <p:ext uri="{BB962C8B-B14F-4D97-AF65-F5344CB8AC3E}">
        <p14:creationId xmlns:p14="http://schemas.microsoft.com/office/powerpoint/2010/main" val="16490567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History taking</a:t>
            </a:r>
            <a:endParaRPr lang="en-IN" altLang="en-US" dirty="0">
              <a:latin typeface="Times New Roman" charset="0"/>
              <a:ea typeface="MS PGothic" charset="-128"/>
            </a:endParaRPr>
          </a:p>
          <a:p>
            <a:r>
              <a:rPr lang="en-US" altLang="en-US" dirty="0">
                <a:latin typeface="Times New Roman" charset="0"/>
                <a:ea typeface="MS PGothic" charset="-128"/>
              </a:rPr>
              <a:t>       1.     Investigate the chief complaint.</a:t>
            </a:r>
            <a:endParaRPr lang="en-IN" altLang="en-US" dirty="0">
              <a:latin typeface="Times New Roman" charset="0"/>
              <a:ea typeface="MS PGothic" charset="-128"/>
            </a:endParaRPr>
          </a:p>
          <a:p>
            <a:r>
              <a:rPr lang="en-US" altLang="en-US" dirty="0">
                <a:latin typeface="Times New Roman" charset="0"/>
                <a:ea typeface="MS PGothic" charset="-128"/>
              </a:rPr>
              <a:t>               a.    Obtain a medical history.</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Be alert for injury-specific signs and symptoms.</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Be aware of any pertinent negatives such as no pain or no loss of sensation.</a:t>
            </a:r>
            <a:endParaRPr lang="en-IN" altLang="en-US" dirty="0">
              <a:latin typeface="Times New Roman" charset="0"/>
              <a:ea typeface="MS PGothic" charset="-128"/>
            </a:endParaRPr>
          </a:p>
          <a:p>
            <a:r>
              <a:rPr lang="en-US" altLang="en-US" dirty="0">
                <a:latin typeface="Times New Roman" charset="0"/>
                <a:ea typeface="MS PGothic" charset="-128"/>
              </a:rPr>
              <a:t>        2.    SAMPLE history</a:t>
            </a:r>
            <a:endParaRPr lang="en-IN" altLang="en-US" dirty="0">
              <a:latin typeface="Times New Roman" charset="0"/>
              <a:ea typeface="MS PGothic" charset="-128"/>
            </a:endParaRPr>
          </a:p>
          <a:p>
            <a:r>
              <a:rPr lang="en-US" altLang="en-US" dirty="0">
                <a:latin typeface="Times New Roman" charset="0"/>
                <a:ea typeface="MS PGothic" charset="-128"/>
              </a:rPr>
              <a:t>               a.    Attempt to gather from friends or family if the patient is unresponsive</a:t>
            </a:r>
            <a:endParaRPr lang="en-IN" altLang="en-US" dirty="0">
              <a:latin typeface="Times New Roman" charset="0"/>
              <a:ea typeface="MS PGothic" charset="-128"/>
            </a:endParaRPr>
          </a:p>
          <a:p>
            <a:r>
              <a:rPr lang="en-US" altLang="en-US" dirty="0">
                <a:latin typeface="Times New Roman" charset="0"/>
                <a:ea typeface="MS PGothic" charset="-128"/>
              </a:rPr>
              <a:t>               b.    In unresponsive patients, you will only be able to notice signs of injuries.</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181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6AD7837-0485-B84D-BD85-F03C3894DEF2}" type="slidenum">
              <a:rPr lang="en-US" altLang="en-US" sz="1200"/>
              <a:pPr eaLnBrk="1" hangingPunct="1"/>
              <a:t>38</a:t>
            </a:fld>
            <a:endParaRPr lang="en-US" altLang="en-US" sz="1200" dirty="0"/>
          </a:p>
        </p:txBody>
      </p:sp>
    </p:spTree>
    <p:extLst>
      <p:ext uri="{BB962C8B-B14F-4D97-AF65-F5344CB8AC3E}">
        <p14:creationId xmlns:p14="http://schemas.microsoft.com/office/powerpoint/2010/main" val="6687040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D.    Secondary assessment</a:t>
            </a:r>
            <a:endParaRPr lang="en-IN" altLang="en-US" dirty="0">
              <a:latin typeface="Times New Roman" charset="0"/>
              <a:ea typeface="MS PGothic" charset="-128"/>
            </a:endParaRPr>
          </a:p>
          <a:p>
            <a:r>
              <a:rPr lang="en-US" altLang="en-US" dirty="0">
                <a:latin typeface="Times New Roman" charset="0"/>
                <a:ea typeface="MS PGothic" charset="-128"/>
              </a:rPr>
              <a:t>       1.   Physical examinations</a:t>
            </a:r>
          </a:p>
          <a:p>
            <a:r>
              <a:rPr lang="en-US" altLang="en-US" dirty="0">
                <a:latin typeface="Times New Roman" charset="0"/>
                <a:ea typeface="MS PGothic" charset="-128"/>
              </a:rPr>
              <a:t>            </a:t>
            </a:r>
            <a:r>
              <a:rPr lang="en-US" altLang="en-US" baseline="0" dirty="0">
                <a:latin typeface="Times New Roman" charset="0"/>
                <a:ea typeface="MS PGothic" charset="-128"/>
              </a:rPr>
              <a:t> </a:t>
            </a:r>
            <a:r>
              <a:rPr lang="en-US" altLang="en-US" dirty="0">
                <a:latin typeface="Times New Roman" charset="0"/>
                <a:ea typeface="MS PGothic" charset="-128"/>
              </a:rPr>
              <a:t>a.   If multiple systems are likely to have been affected, start with an assessment of the entire body looking for DCAP-BTLS. </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Do not delay transport to complete a thorough physical examination.</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In a responsive patient who has an isolated injury with a limited MOI, consider focusing your physical examination.</a:t>
            </a:r>
            <a:endParaRPr lang="en-IN" altLang="en-US" dirty="0">
              <a:latin typeface="Times New Roman" charset="0"/>
              <a:ea typeface="MS PGothic" charset="-128"/>
            </a:endParaRPr>
          </a:p>
        </p:txBody>
      </p:sp>
      <p:sp>
        <p:nvSpPr>
          <p:cNvPr id="182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F2EA01F-E561-BA44-BCCA-03E7B516A997}" type="slidenum">
              <a:rPr lang="en-US" altLang="en-US" sz="1200"/>
              <a:pPr eaLnBrk="1" hangingPunct="1"/>
              <a:t>39</a:t>
            </a:fld>
            <a:endParaRPr lang="en-US" altLang="en-US" sz="1200" dirty="0"/>
          </a:p>
        </p:txBody>
      </p:sp>
    </p:spTree>
    <p:extLst>
      <p:ext uri="{BB962C8B-B14F-4D97-AF65-F5344CB8AC3E}">
        <p14:creationId xmlns:p14="http://schemas.microsoft.com/office/powerpoint/2010/main" val="11273461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ln/>
        </p:spPr>
      </p:sp>
      <p:sp>
        <p:nvSpPr>
          <p:cNvPr id="183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d.    Ensure that control of bleeding is maintained and note the location of the injury.</a:t>
            </a:r>
            <a:endParaRPr lang="en-IN" altLang="en-US" dirty="0">
              <a:latin typeface="Times New Roman" charset="0"/>
              <a:ea typeface="MS PGothic" charset="-128"/>
            </a:endParaRPr>
          </a:p>
          <a:p>
            <a:r>
              <a:rPr lang="en-US" altLang="en-US" dirty="0">
                <a:latin typeface="Times New Roman" charset="0"/>
                <a:ea typeface="MS PGothic" charset="-128"/>
              </a:rPr>
              <a:t>e.    Inspect the open wound for any foreign matter and stabilize impaled objects.</a:t>
            </a:r>
            <a:endParaRPr lang="en-IN" altLang="en-US" dirty="0">
              <a:latin typeface="Times New Roman" charset="0"/>
              <a:ea typeface="MS PGothic" charset="-128"/>
            </a:endParaRPr>
          </a:p>
          <a:p>
            <a:r>
              <a:rPr lang="en-US" altLang="en-US" dirty="0">
                <a:latin typeface="Times New Roman" charset="0"/>
                <a:ea typeface="MS PGothic" charset="-128"/>
              </a:rPr>
              <a:t>f.     During the physical examination, use both your eyes and your hands.</a:t>
            </a:r>
            <a:endParaRPr lang="en-IN" altLang="en-US" dirty="0">
              <a:latin typeface="Times New Roman" charset="0"/>
              <a:ea typeface="MS PGothic" charset="-128"/>
            </a:endParaRPr>
          </a:p>
          <a:p>
            <a:r>
              <a:rPr lang="en-US" altLang="en-US" dirty="0">
                <a:latin typeface="Times New Roman" charset="0"/>
                <a:ea typeface="MS PGothic" charset="-128"/>
              </a:rPr>
              <a:t>g.    If your patient is responsive, you should explain exactly what you are doing and what you are looking for.</a:t>
            </a:r>
            <a:endParaRPr lang="en-IN" altLang="en-US" dirty="0">
              <a:latin typeface="Times New Roman" charset="0"/>
              <a:ea typeface="MS PGothic" charset="-128"/>
            </a:endParaRPr>
          </a:p>
          <a:p>
            <a:r>
              <a:rPr lang="en-US" altLang="en-US" dirty="0">
                <a:latin typeface="Times New Roman" charset="0"/>
                <a:ea typeface="MS PGothic" charset="-128"/>
              </a:rPr>
              <a:t>h.    Assess all underlying systems.</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183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A4EFF8F-76A0-CB4A-A092-FE23C9C48489}" type="slidenum">
              <a:rPr lang="en-US" altLang="en-US" sz="1200"/>
              <a:pPr eaLnBrk="1" hangingPunct="1"/>
              <a:t>40</a:t>
            </a:fld>
            <a:endParaRPr lang="en-US" altLang="en-US" sz="1200" dirty="0"/>
          </a:p>
        </p:txBody>
      </p:sp>
    </p:spTree>
    <p:extLst>
      <p:ext uri="{BB962C8B-B14F-4D97-AF65-F5344CB8AC3E}">
        <p14:creationId xmlns:p14="http://schemas.microsoft.com/office/powerpoint/2010/main" val="58105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National EMS Education Standard Competencies </a:t>
            </a:r>
          </a:p>
          <a:p>
            <a:endParaRPr lang="en-US" altLang="en-US" dirty="0">
              <a:latin typeface="Times New Roman" charset="0"/>
              <a:ea typeface="MS PGothic" charset="-128"/>
            </a:endParaRPr>
          </a:p>
          <a:p>
            <a:r>
              <a:rPr lang="en-US" altLang="en-US" dirty="0">
                <a:latin typeface="Times New Roman" charset="0"/>
                <a:ea typeface="MS PGothic" charset="-128"/>
              </a:rPr>
              <a:t>Head, Facial, Neck, and Spine Trauma</a:t>
            </a:r>
          </a:p>
          <a:p>
            <a:r>
              <a:rPr lang="en-US" altLang="en-US" dirty="0">
                <a:latin typeface="Times New Roman" charset="0"/>
                <a:ea typeface="MS PGothic" charset="-128"/>
              </a:rPr>
              <a:t>• Recognition and management of</a:t>
            </a:r>
          </a:p>
          <a:p>
            <a:pPr>
              <a:buFontTx/>
              <a:buChar char="•"/>
            </a:pPr>
            <a:r>
              <a:rPr lang="en-US" altLang="en-US" dirty="0">
                <a:latin typeface="Times New Roman" charset="0"/>
                <a:ea typeface="MS PGothic" charset="-128"/>
              </a:rPr>
              <a:t> Life threats </a:t>
            </a:r>
          </a:p>
          <a:p>
            <a:r>
              <a:rPr lang="en-US" altLang="en-US" dirty="0">
                <a:latin typeface="Times New Roman" charset="0"/>
                <a:ea typeface="MS PGothic" charset="-128"/>
              </a:rPr>
              <a:t>Spine trauma </a:t>
            </a:r>
          </a:p>
          <a:p>
            <a:r>
              <a:rPr lang="en-US" altLang="en-US" dirty="0">
                <a:latin typeface="Times New Roman" charset="0"/>
                <a:ea typeface="MS PGothic" charset="-128"/>
              </a:rPr>
              <a:t>• Pathophysiology, assessment, and management of</a:t>
            </a:r>
          </a:p>
          <a:p>
            <a:pPr>
              <a:buFontTx/>
              <a:buChar char="•"/>
            </a:pPr>
            <a:r>
              <a:rPr lang="en-US" altLang="en-US" dirty="0">
                <a:latin typeface="Times New Roman" charset="0"/>
                <a:ea typeface="MS PGothic" charset="-128"/>
              </a:rPr>
              <a:t> Penetrating neck trauma </a:t>
            </a:r>
          </a:p>
          <a:p>
            <a:pPr>
              <a:buFontTx/>
              <a:buChar char="•"/>
            </a:pPr>
            <a:r>
              <a:rPr lang="en-US" altLang="en-US" dirty="0">
                <a:latin typeface="Times New Roman" charset="0"/>
                <a:ea typeface="MS PGothic" charset="-128"/>
              </a:rPr>
              <a:t> Laryngotracheal injuries </a:t>
            </a:r>
          </a:p>
        </p:txBody>
      </p:sp>
      <p:sp>
        <p:nvSpPr>
          <p:cNvPr id="144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ECC331C-F5D1-BA4D-9717-C43764AA4F0A}" type="slidenum">
              <a:rPr lang="en-US" altLang="en-US" sz="1200"/>
              <a:pPr eaLnBrk="1" hangingPunct="1"/>
              <a:t>5</a:t>
            </a:fld>
            <a:endParaRPr lang="en-US" altLang="en-US" sz="1200" dirty="0"/>
          </a:p>
        </p:txBody>
      </p:sp>
    </p:spTree>
    <p:extLst>
      <p:ext uri="{BB962C8B-B14F-4D97-AF65-F5344CB8AC3E}">
        <p14:creationId xmlns:p14="http://schemas.microsoft.com/office/powerpoint/2010/main" val="18410814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a:ln/>
        </p:spPr>
      </p:sp>
      <p:sp>
        <p:nvSpPr>
          <p:cNvPr id="184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i.    When evaluating the eyes, start with the outer aspect and work toward the pupils.</a:t>
            </a:r>
            <a:endParaRPr lang="en-IN" altLang="en-US" dirty="0">
              <a:latin typeface="Times New Roman" charset="0"/>
              <a:ea typeface="MS PGothic" charset="-128"/>
            </a:endParaRPr>
          </a:p>
          <a:p>
            <a:r>
              <a:rPr lang="en-US" altLang="en-US" dirty="0">
                <a:latin typeface="Times New Roman" charset="0"/>
                <a:ea typeface="MS PGothic" charset="-128"/>
              </a:rPr>
              <a:t>       i.    Visual acuity is considered the vital sign of the eye.</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184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17E2082-32A9-3A46-88D3-07136A292280}" type="slidenum">
              <a:rPr lang="en-US" altLang="en-US" sz="1200"/>
              <a:pPr eaLnBrk="1" hangingPunct="1"/>
              <a:t>41</a:t>
            </a:fld>
            <a:endParaRPr lang="en-US" altLang="en-US" sz="1200" dirty="0"/>
          </a:p>
        </p:txBody>
      </p:sp>
    </p:spTree>
    <p:extLst>
      <p:ext uri="{BB962C8B-B14F-4D97-AF65-F5344CB8AC3E}">
        <p14:creationId xmlns:p14="http://schemas.microsoft.com/office/powerpoint/2010/main" val="16197812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a:ln/>
        </p:spPr>
      </p:sp>
      <p:sp>
        <p:nvSpPr>
          <p:cNvPr id="185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2.    Vital signs</a:t>
            </a:r>
            <a:endParaRPr lang="en-IN" altLang="en-US" dirty="0">
              <a:latin typeface="Times New Roman" charset="0"/>
              <a:ea typeface="MS PGothic" charset="-128"/>
            </a:endParaRPr>
          </a:p>
          <a:p>
            <a:r>
              <a:rPr lang="en-US" altLang="en-US" dirty="0">
                <a:latin typeface="Times New Roman" charset="0"/>
                <a:ea typeface="MS PGothic" charset="-128"/>
              </a:rPr>
              <a:t>       a.    Assess vital signs to obtain a baseline so that you can observe any changes during treatment.</a:t>
            </a:r>
            <a:endParaRPr lang="en-IN" altLang="en-US" dirty="0">
              <a:latin typeface="Times New Roman" charset="0"/>
              <a:ea typeface="MS PGothic" charset="-128"/>
            </a:endParaRPr>
          </a:p>
          <a:p>
            <a:r>
              <a:rPr lang="en-US" altLang="en-US" dirty="0">
                <a:latin typeface="Times New Roman" charset="0"/>
                <a:ea typeface="MS PGothic" charset="-128"/>
              </a:rPr>
              <a:t>       b.    You must be concerned with visible bleeding and unseen bleeding inside a body cavity.</a:t>
            </a:r>
            <a:endParaRPr lang="en-IN" altLang="en-US" dirty="0">
              <a:latin typeface="Times New Roman" charset="0"/>
              <a:ea typeface="MS PGothic" charset="-128"/>
            </a:endParaRPr>
          </a:p>
          <a:p>
            <a:r>
              <a:rPr lang="en-US" altLang="en-US" dirty="0">
                <a:latin typeface="Times New Roman" charset="0"/>
                <a:ea typeface="MS PGothic" charset="-128"/>
              </a:rPr>
              <a:t>       c.    With facial and throat injuries, baseline information about respirations and pulse is very important.</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d.</a:t>
            </a:r>
            <a:r>
              <a:rPr lang="en-US" altLang="en-US" dirty="0">
                <a:latin typeface="Times New Roman" charset="0"/>
                <a:ea typeface="MS PGothic" charset="-128"/>
              </a:rPr>
              <a:t>    Use monitoring devices</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185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CA47A2E-E69A-794A-9F88-8EF662640C42}" type="slidenum">
              <a:rPr lang="en-US" altLang="en-US" sz="1200"/>
              <a:pPr eaLnBrk="1" hangingPunct="1"/>
              <a:t>42</a:t>
            </a:fld>
            <a:endParaRPr lang="en-US" altLang="en-US" sz="1200" dirty="0"/>
          </a:p>
        </p:txBody>
      </p:sp>
    </p:spTree>
    <p:extLst>
      <p:ext uri="{BB962C8B-B14F-4D97-AF65-F5344CB8AC3E}">
        <p14:creationId xmlns:p14="http://schemas.microsoft.com/office/powerpoint/2010/main" val="127715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a:ln/>
        </p:spPr>
      </p:sp>
      <p:sp>
        <p:nvSpPr>
          <p:cNvPr id="186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E.    Reassessment</a:t>
            </a:r>
            <a:endParaRPr lang="en-IN" altLang="en-US" dirty="0">
              <a:latin typeface="Times New Roman" charset="0"/>
              <a:ea typeface="MS PGothic" charset="-128"/>
            </a:endParaRPr>
          </a:p>
          <a:p>
            <a:r>
              <a:rPr lang="en-US" altLang="en-US" dirty="0">
                <a:latin typeface="Times New Roman" charset="0"/>
                <a:ea typeface="MS PGothic" charset="-128"/>
              </a:rPr>
              <a:t>       1.    Repeat the primary assessment.</a:t>
            </a:r>
            <a:endParaRPr lang="en-IN" altLang="en-US" dirty="0">
              <a:latin typeface="Times New Roman" charset="0"/>
              <a:ea typeface="MS PGothic" charset="-128"/>
            </a:endParaRPr>
          </a:p>
          <a:p>
            <a:r>
              <a:rPr lang="en-US" altLang="en-US" dirty="0">
                <a:latin typeface="Times New Roman" charset="0"/>
                <a:ea typeface="MS PGothic" charset="-128"/>
              </a:rPr>
              <a:t>       2.    Reassess vital signs and the chief complaint.</a:t>
            </a:r>
            <a:endParaRPr lang="en-IN" altLang="en-US" dirty="0">
              <a:latin typeface="Times New Roman" charset="0"/>
              <a:ea typeface="MS PGothic" charset="-128"/>
            </a:endParaRPr>
          </a:p>
          <a:p>
            <a:r>
              <a:rPr lang="en-US" altLang="en-US" dirty="0">
                <a:latin typeface="Times New Roman" charset="0"/>
                <a:ea typeface="MS PGothic" charset="-128"/>
              </a:rPr>
              <a:t>              a.    Continually reassess the adequacy of airway, breathing, and circulation.</a:t>
            </a:r>
            <a:endParaRPr lang="en-IN" altLang="en-US" dirty="0">
              <a:latin typeface="Times New Roman" charset="0"/>
              <a:ea typeface="MS PGothic" charset="-128"/>
            </a:endParaRPr>
          </a:p>
          <a:p>
            <a:r>
              <a:rPr lang="en-US" altLang="en-US" dirty="0">
                <a:latin typeface="Times New Roman" charset="0"/>
                <a:ea typeface="MS PGothic" charset="-128"/>
              </a:rPr>
              <a:t>       3.    Recheck patient interventions.</a:t>
            </a:r>
            <a:endParaRPr lang="en-IN" altLang="en-US" dirty="0">
              <a:latin typeface="Times New Roman" charset="0"/>
              <a:ea typeface="MS PGothic" charset="-128"/>
            </a:endParaRPr>
          </a:p>
          <a:p>
            <a:r>
              <a:rPr lang="en-US" altLang="en-US" dirty="0">
                <a:latin typeface="Times New Roman" charset="0"/>
                <a:ea typeface="MS PGothic" charset="-128"/>
              </a:rPr>
              <a:t>              a.    This is particularly important in patients with facial or neck injuries because the ease in which injuries can affect associated systems.</a:t>
            </a:r>
            <a:endParaRPr lang="en-IN" altLang="en-US" dirty="0">
              <a:latin typeface="Times New Roman" charset="0"/>
              <a:ea typeface="MS PGothic" charset="-128"/>
            </a:endParaRPr>
          </a:p>
          <a:p>
            <a:r>
              <a:rPr lang="en-US" altLang="en-US" dirty="0">
                <a:latin typeface="Times New Roman" charset="0"/>
                <a:ea typeface="MS PGothic" charset="-128"/>
              </a:rPr>
              <a:t>              b.    The patient’s condition should be reassessed at least every 5 minutes.</a:t>
            </a:r>
            <a:endParaRPr lang="en-IN" altLang="en-US" dirty="0">
              <a:latin typeface="Times New Roman" charset="0"/>
              <a:ea typeface="MS PGothic" charset="-128"/>
            </a:endParaRPr>
          </a:p>
          <a:p>
            <a:r>
              <a:rPr lang="en-US" altLang="en-US" dirty="0">
                <a:latin typeface="Times New Roman" charset="0"/>
                <a:ea typeface="MS PGothic" charset="-128"/>
              </a:rPr>
              <a:t>       4.    Interventions</a:t>
            </a:r>
            <a:endParaRPr lang="en-IN" altLang="en-US" dirty="0">
              <a:latin typeface="Times New Roman" charset="0"/>
              <a:ea typeface="MS PGothic" charset="-128"/>
            </a:endParaRPr>
          </a:p>
          <a:p>
            <a:r>
              <a:rPr lang="en-US" altLang="en-US" dirty="0">
                <a:latin typeface="Times New Roman" charset="0"/>
                <a:ea typeface="MS PGothic" charset="-128"/>
              </a:rPr>
              <a:t>              a.    Provide complete spinal immobilization to any patient with suspected spinal injuries.</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186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9AF3CAE-BED8-5847-8214-33E03B2AEF78}" type="slidenum">
              <a:rPr lang="en-US" altLang="en-US" sz="1200"/>
              <a:pPr eaLnBrk="1" hangingPunct="1"/>
              <a:t>43</a:t>
            </a:fld>
            <a:endParaRPr lang="en-US" altLang="en-US" sz="1200" dirty="0"/>
          </a:p>
        </p:txBody>
      </p:sp>
    </p:spTree>
    <p:extLst>
      <p:ext uri="{BB962C8B-B14F-4D97-AF65-F5344CB8AC3E}">
        <p14:creationId xmlns:p14="http://schemas.microsoft.com/office/powerpoint/2010/main" val="20500723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a:ln/>
        </p:spPr>
      </p:sp>
      <p:sp>
        <p:nvSpPr>
          <p:cNvPr id="187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Maintain an open airway, be prepared to suction the patient, and consider an oropharyngeal airway.</a:t>
            </a:r>
            <a:endParaRPr lang="en-IN" altLang="en-US" dirty="0">
              <a:latin typeface="Times New Roman" charset="0"/>
              <a:ea typeface="MS PGothic" charset="-128"/>
            </a:endParaRPr>
          </a:p>
          <a:p>
            <a:r>
              <a:rPr lang="en-US" altLang="en-US" dirty="0">
                <a:latin typeface="Times New Roman" charset="0"/>
                <a:ea typeface="MS PGothic" charset="-128"/>
              </a:rPr>
              <a:t>c.    Whenever you suspect significant bleeding, provide high-flow oxygen.</a:t>
            </a:r>
            <a:endParaRPr lang="en-IN" altLang="en-US" dirty="0">
              <a:latin typeface="Times New Roman" charset="0"/>
              <a:ea typeface="MS PGothic" charset="-128"/>
            </a:endParaRPr>
          </a:p>
          <a:p>
            <a:r>
              <a:rPr lang="en-US" altLang="en-US" dirty="0">
                <a:latin typeface="Times New Roman" charset="0"/>
                <a:ea typeface="MS PGothic" charset="-128"/>
              </a:rPr>
              <a:t>d.    Control any significant visible bleeding.</a:t>
            </a:r>
            <a:endParaRPr lang="en-IN" altLang="en-US" dirty="0">
              <a:latin typeface="Times New Roman" charset="0"/>
              <a:ea typeface="MS PGothic" charset="-128"/>
            </a:endParaRPr>
          </a:p>
        </p:txBody>
      </p:sp>
      <p:sp>
        <p:nvSpPr>
          <p:cNvPr id="187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2449E5A-0B9B-A441-B8DA-799F9174491D}" type="slidenum">
              <a:rPr lang="en-US" altLang="en-US" sz="1200"/>
              <a:pPr eaLnBrk="1" hangingPunct="1"/>
              <a:t>44</a:t>
            </a:fld>
            <a:endParaRPr lang="en-US" altLang="en-US" sz="1200" dirty="0"/>
          </a:p>
        </p:txBody>
      </p:sp>
    </p:spTree>
    <p:extLst>
      <p:ext uri="{BB962C8B-B14F-4D97-AF65-F5344CB8AC3E}">
        <p14:creationId xmlns:p14="http://schemas.microsoft.com/office/powerpoint/2010/main" val="13390934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a:ln/>
        </p:spPr>
      </p:sp>
      <p:sp>
        <p:nvSpPr>
          <p:cNvPr id="188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       e.    If the patient has signs of hypoperfusion, treat the patient aggressively for shock and provide rapid transport.</a:t>
            </a:r>
            <a:endParaRPr lang="en-IN" altLang="en-US" dirty="0">
              <a:latin typeface="Times New Roman" charset="0"/>
              <a:ea typeface="MS PGothic" charset="-128"/>
            </a:endParaRPr>
          </a:p>
          <a:p>
            <a:r>
              <a:rPr lang="en-US" altLang="en-US" dirty="0">
                <a:latin typeface="Times New Roman" charset="0"/>
                <a:ea typeface="MS PGothic" charset="-128"/>
              </a:rPr>
              <a:t>       f.     Do not delay transport of a seriously injured patient to complete nonlifesaving treatments in the field.</a:t>
            </a:r>
            <a:endParaRPr lang="en-IN" altLang="en-US" dirty="0">
              <a:latin typeface="Times New Roman" charset="0"/>
              <a:ea typeface="MS PGothic" charset="-128"/>
            </a:endParaRPr>
          </a:p>
          <a:p>
            <a:r>
              <a:rPr lang="en-US" altLang="en-US" dirty="0">
                <a:latin typeface="Times New Roman" charset="0"/>
                <a:ea typeface="MS PGothic" charset="-128"/>
              </a:rPr>
              <a:t>5.    Communication and documentation</a:t>
            </a:r>
            <a:endParaRPr lang="en-IN" altLang="en-US" dirty="0">
              <a:latin typeface="Times New Roman" charset="0"/>
              <a:ea typeface="MS PGothic" charset="-128"/>
            </a:endParaRPr>
          </a:p>
          <a:p>
            <a:r>
              <a:rPr lang="en-US" altLang="en-US" dirty="0">
                <a:latin typeface="Times New Roman" charset="0"/>
                <a:ea typeface="MS PGothic" charset="-128"/>
              </a:rPr>
              <a:t>       a.    In your documentation, include a description of the MOI and the position in which you found the patient.</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188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4EF5D24-0DB4-7E46-BC6B-E208C7E8571B}" type="slidenum">
              <a:rPr lang="en-US" altLang="en-US" sz="1200"/>
              <a:pPr eaLnBrk="1" hangingPunct="1"/>
              <a:t>45</a:t>
            </a:fld>
            <a:endParaRPr lang="en-US" altLang="en-US" sz="1200" dirty="0"/>
          </a:p>
        </p:txBody>
      </p:sp>
    </p:spTree>
    <p:extLst>
      <p:ext uri="{BB962C8B-B14F-4D97-AF65-F5344CB8AC3E}">
        <p14:creationId xmlns:p14="http://schemas.microsoft.com/office/powerpoint/2010/main" val="5156658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a:ln/>
        </p:spPr>
      </p:sp>
      <p:sp>
        <p:nvSpPr>
          <p:cNvPr id="190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V. Emergency Medical Care</a:t>
            </a:r>
          </a:p>
          <a:p>
            <a:r>
              <a:rPr lang="en-US" altLang="en-US" dirty="0">
                <a:latin typeface="Times New Roman" charset="0"/>
                <a:ea typeface="MS PGothic" charset="-128"/>
              </a:rPr>
              <a:t>A.    Treat soft-tissue injuries to the face and neck the same as soft-tissue injuries elsewhere on the body.</a:t>
            </a:r>
            <a:endParaRPr lang="en-IN" altLang="en-US" dirty="0">
              <a:latin typeface="Times New Roman" charset="0"/>
              <a:ea typeface="MS PGothic" charset="-128"/>
            </a:endParaRPr>
          </a:p>
          <a:p>
            <a:r>
              <a:rPr lang="en-US" altLang="en-US" dirty="0">
                <a:latin typeface="Times New Roman" charset="0"/>
                <a:ea typeface="MS PGothic" charset="-128"/>
              </a:rPr>
              <a:t>       1.    Assess XABCs and life threats first.</a:t>
            </a:r>
            <a:endParaRPr lang="en-IN" altLang="en-US" dirty="0">
              <a:latin typeface="Times New Roman" charset="0"/>
              <a:ea typeface="MS PGothic" charset="-128"/>
            </a:endParaRPr>
          </a:p>
          <a:p>
            <a:r>
              <a:rPr lang="en-US" altLang="en-US" dirty="0">
                <a:latin typeface="Times New Roman" charset="0"/>
                <a:ea typeface="MS PGothic" charset="-128"/>
              </a:rPr>
              <a:t>              a.    Follow standard precautions.</a:t>
            </a:r>
            <a:endParaRPr lang="en-IN" altLang="en-US" dirty="0">
              <a:latin typeface="Times New Roman" charset="0"/>
              <a:ea typeface="MS PGothic" charset="-128"/>
            </a:endParaRPr>
          </a:p>
          <a:p>
            <a:r>
              <a:rPr lang="en-US" altLang="en-US" dirty="0">
                <a:latin typeface="Times New Roman" charset="0"/>
                <a:ea typeface="MS PGothic" charset="-128"/>
              </a:rPr>
              <a:t>              b.    In the absence of life-threatening bleeding, the first step is to open and clear the airway.</a:t>
            </a:r>
            <a:endParaRPr lang="en-IN" altLang="en-US" dirty="0">
              <a:latin typeface="Times New Roman" charset="0"/>
              <a:ea typeface="MS PGothic" charset="-128"/>
            </a:endParaRPr>
          </a:p>
          <a:p>
            <a:r>
              <a:rPr lang="en-US" altLang="en-US" dirty="0">
                <a:latin typeface="Times New Roman" charset="0"/>
                <a:ea typeface="MS PGothic" charset="-128"/>
              </a:rPr>
              <a:t>              c.    Avoid moving the neck in patients with suspected cervical spine injuries.</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190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6439FD3-3983-3242-AC01-63C666CC7FA7}" type="slidenum">
              <a:rPr lang="en-US" altLang="en-US" sz="1200"/>
              <a:pPr eaLnBrk="1" hangingPunct="1"/>
              <a:t>46</a:t>
            </a:fld>
            <a:endParaRPr lang="en-US" altLang="en-US" sz="1200" dirty="0"/>
          </a:p>
        </p:txBody>
      </p:sp>
    </p:spTree>
    <p:extLst>
      <p:ext uri="{BB962C8B-B14F-4D97-AF65-F5344CB8AC3E}">
        <p14:creationId xmlns:p14="http://schemas.microsoft.com/office/powerpoint/2010/main" val="20631337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ln/>
        </p:spPr>
      </p:sp>
      <p:sp>
        <p:nvSpPr>
          <p:cNvPr id="191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Control bleeding by applying direct manual pressure with a dry, sterile dressing.</a:t>
            </a:r>
            <a:endParaRPr lang="en-IN" altLang="en-US" dirty="0">
              <a:latin typeface="Times New Roman" charset="0"/>
              <a:ea typeface="MS PGothic" charset="-128"/>
            </a:endParaRPr>
          </a:p>
          <a:p>
            <a:r>
              <a:rPr lang="en-US" altLang="en-US" dirty="0">
                <a:latin typeface="Times New Roman" charset="0"/>
                <a:ea typeface="MS PGothic" charset="-128"/>
              </a:rPr>
              <a:t>       1.    Use roller gauze, wrapped around the circumference of the head, to hold a pressure dressing in place.</a:t>
            </a:r>
            <a:endParaRPr lang="en-IN" altLang="en-US" dirty="0">
              <a:latin typeface="Times New Roman" charset="0"/>
              <a:ea typeface="MS PGothic" charset="-128"/>
            </a:endParaRPr>
          </a:p>
          <a:p>
            <a:r>
              <a:rPr lang="en-US" altLang="en-US" dirty="0">
                <a:latin typeface="Times New Roman" charset="0"/>
                <a:ea typeface="MS PGothic" charset="-128"/>
              </a:rPr>
              <a:t>       2.    Do not apply excessive pressure if there is a possibility of an underlying skull fracture.</a:t>
            </a:r>
            <a:endParaRPr lang="en-IN" altLang="en-US" dirty="0">
              <a:latin typeface="Times New Roman" charset="0"/>
              <a:ea typeface="MS PGothic" charset="-128"/>
            </a:endParaRPr>
          </a:p>
        </p:txBody>
      </p:sp>
      <p:sp>
        <p:nvSpPr>
          <p:cNvPr id="191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65CF338-C63D-364F-B9F6-3C6A4E148942}" type="slidenum">
              <a:rPr lang="en-US" altLang="en-US" sz="1200"/>
              <a:pPr eaLnBrk="1" hangingPunct="1"/>
              <a:t>47</a:t>
            </a:fld>
            <a:endParaRPr lang="en-US" altLang="en-US" sz="1200" dirty="0"/>
          </a:p>
        </p:txBody>
      </p:sp>
    </p:spTree>
    <p:extLst>
      <p:ext uri="{BB962C8B-B14F-4D97-AF65-F5344CB8AC3E}">
        <p14:creationId xmlns:p14="http://schemas.microsoft.com/office/powerpoint/2010/main" val="18174843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a:ln/>
        </p:spPr>
      </p:sp>
      <p:sp>
        <p:nvSpPr>
          <p:cNvPr id="192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3.    When an injury exposes the brain, eye, or other structures, cover the exposed parts with a moist, sterile dressing.</a:t>
            </a:r>
            <a:endParaRPr lang="en-IN" altLang="en-US" dirty="0">
              <a:latin typeface="Times New Roman" charset="0"/>
              <a:ea typeface="MS PGothic" charset="-128"/>
            </a:endParaRPr>
          </a:p>
          <a:p>
            <a:r>
              <a:rPr lang="en-US" altLang="en-US" dirty="0">
                <a:latin typeface="Times New Roman" charset="0"/>
                <a:ea typeface="MS PGothic" charset="-128"/>
              </a:rPr>
              <a:t>4.    Apply ice locally to injuries that do not break the skin.</a:t>
            </a:r>
            <a:endParaRPr lang="en-IN" altLang="en-US" dirty="0">
              <a:latin typeface="Times New Roman" charset="0"/>
              <a:ea typeface="MS PGothic" charset="-128"/>
            </a:endParaRPr>
          </a:p>
          <a:p>
            <a:r>
              <a:rPr lang="en-US" altLang="en-US" dirty="0">
                <a:latin typeface="Times New Roman" charset="0"/>
                <a:ea typeface="MS PGothic" charset="-128"/>
              </a:rPr>
              <a:t>5.    For soft-tissue injuries around the mouth, check for bleeding inside the mouth.</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192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AC29E50-B175-5244-A915-4FB135AE48F7}" type="slidenum">
              <a:rPr lang="en-US" altLang="en-US" sz="1200"/>
              <a:pPr eaLnBrk="1" hangingPunct="1"/>
              <a:t>48</a:t>
            </a:fld>
            <a:endParaRPr lang="en-US" altLang="en-US" sz="1200" dirty="0"/>
          </a:p>
        </p:txBody>
      </p:sp>
    </p:spTree>
    <p:extLst>
      <p:ext uri="{BB962C8B-B14F-4D97-AF65-F5344CB8AC3E}">
        <p14:creationId xmlns:p14="http://schemas.microsoft.com/office/powerpoint/2010/main" val="6526637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a:ln/>
        </p:spPr>
      </p:sp>
      <p:sp>
        <p:nvSpPr>
          <p:cNvPr id="193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6.    Physicians can sometimes graft a piece of avulsed skin back into the appropriate position.</a:t>
            </a:r>
            <a:endParaRPr lang="en-IN" altLang="en-US" dirty="0">
              <a:latin typeface="Times New Roman" charset="0"/>
              <a:ea typeface="MS PGothic" charset="-128"/>
            </a:endParaRPr>
          </a:p>
          <a:p>
            <a:r>
              <a:rPr lang="en-US" altLang="en-US" dirty="0">
                <a:latin typeface="Times New Roman" charset="0"/>
                <a:ea typeface="MS PGothic" charset="-128"/>
              </a:rPr>
              <a:t>       a.    If you find portions of avulsed skin, wrap them in a sterile dressing, place them in a plastic bag, and keep them cool.</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193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7EA1F95-CB29-0B42-8CB5-ED004D226878}" type="slidenum">
              <a:rPr lang="en-US" altLang="en-US" sz="1200"/>
              <a:pPr eaLnBrk="1" hangingPunct="1"/>
              <a:t>49</a:t>
            </a:fld>
            <a:endParaRPr lang="en-US" altLang="en-US" sz="1200" dirty="0"/>
          </a:p>
        </p:txBody>
      </p:sp>
    </p:spTree>
    <p:extLst>
      <p:ext uri="{BB962C8B-B14F-4D97-AF65-F5344CB8AC3E}">
        <p14:creationId xmlns:p14="http://schemas.microsoft.com/office/powerpoint/2010/main" val="212094674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a:ln/>
        </p:spPr>
      </p:sp>
      <p:sp>
        <p:nvSpPr>
          <p:cNvPr id="194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If the skin is still attached in a loose flap, place the flap in a position that is as close to normal as possible.</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194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6937B2B-CF78-FE48-B21B-E20C86230D39}" type="slidenum">
              <a:rPr lang="en-US" altLang="en-US" sz="1200"/>
              <a:pPr eaLnBrk="1" hangingPunct="1"/>
              <a:t>50</a:t>
            </a:fld>
            <a:endParaRPr lang="en-US" altLang="en-US" sz="1200" dirty="0"/>
          </a:p>
        </p:txBody>
      </p:sp>
    </p:spTree>
    <p:extLst>
      <p:ext uri="{BB962C8B-B14F-4D97-AF65-F5344CB8AC3E}">
        <p14:creationId xmlns:p14="http://schemas.microsoft.com/office/powerpoint/2010/main" val="670802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cs typeface="+mn-cs"/>
              </a:rPr>
              <a:t>National EMS Education Standard Competencies </a:t>
            </a:r>
          </a:p>
          <a:p>
            <a:pPr>
              <a:defRPr/>
            </a:pPr>
            <a:endParaRPr lang="en-US" dirty="0">
              <a:cs typeface="+mn-cs"/>
            </a:endParaRPr>
          </a:p>
          <a:p>
            <a:pPr marL="171450" indent="-171450">
              <a:buFont typeface="Arial" panose="020B0604020202020204" pitchFamily="34" charset="0"/>
              <a:buChar char="•"/>
              <a:defRPr/>
            </a:pPr>
            <a:r>
              <a:rPr lang="en-US" dirty="0">
                <a:cs typeface="+mn-cs"/>
              </a:rPr>
              <a:t>Spine trauma </a:t>
            </a:r>
          </a:p>
          <a:p>
            <a:pPr marL="171450" indent="-171450">
              <a:buFont typeface="Arial" panose="020B0604020202020204" pitchFamily="34" charset="0"/>
              <a:buChar char="•"/>
              <a:defRPr/>
            </a:pPr>
            <a:r>
              <a:rPr lang="en-US" dirty="0">
                <a:cs typeface="+mn-cs"/>
              </a:rPr>
              <a:t>Facial fractures</a:t>
            </a:r>
          </a:p>
          <a:p>
            <a:pPr marL="171450" indent="-171450">
              <a:buFont typeface="Arial" panose="020B0604020202020204" pitchFamily="34" charset="0"/>
              <a:buChar char="•"/>
              <a:defRPr/>
            </a:pPr>
            <a:r>
              <a:rPr lang="en-US" dirty="0">
                <a:cs typeface="+mn-cs"/>
              </a:rPr>
              <a:t>Skull fractures </a:t>
            </a:r>
          </a:p>
          <a:p>
            <a:pPr marL="171450" indent="-171450">
              <a:buFont typeface="Arial" panose="020B0604020202020204" pitchFamily="34" charset="0"/>
              <a:buChar char="•"/>
              <a:defRPr/>
            </a:pPr>
            <a:r>
              <a:rPr lang="en-US" dirty="0">
                <a:cs typeface="+mn-cs"/>
              </a:rPr>
              <a:t>Foreign bodies in the eyes</a:t>
            </a:r>
          </a:p>
          <a:p>
            <a:pPr marL="171450" indent="-171450">
              <a:buFont typeface="Arial" panose="020B0604020202020204" pitchFamily="34" charset="0"/>
              <a:buChar char="•"/>
              <a:defRPr/>
            </a:pPr>
            <a:r>
              <a:rPr lang="en-US" dirty="0">
                <a:cs typeface="+mn-cs"/>
              </a:rPr>
              <a:t>Dental trauma </a:t>
            </a:r>
          </a:p>
          <a:p>
            <a:pPr>
              <a:defRPr/>
            </a:pPr>
            <a:endParaRPr lang="en-US" dirty="0">
              <a:cs typeface="+mn-cs"/>
            </a:endParaRPr>
          </a:p>
        </p:txBody>
      </p:sp>
      <p:sp>
        <p:nvSpPr>
          <p:cNvPr id="145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493D829-51A1-3341-9A49-CE3E1E022C97}" type="slidenum">
              <a:rPr lang="en-US" altLang="en-US" sz="1200"/>
              <a:pPr eaLnBrk="1" hangingPunct="1"/>
              <a:t>6</a:t>
            </a:fld>
            <a:endParaRPr lang="en-US" altLang="en-US" sz="1200" dirty="0"/>
          </a:p>
        </p:txBody>
      </p:sp>
    </p:spTree>
    <p:extLst>
      <p:ext uri="{BB962C8B-B14F-4D97-AF65-F5344CB8AC3E}">
        <p14:creationId xmlns:p14="http://schemas.microsoft.com/office/powerpoint/2010/main" val="211156098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a:ln/>
        </p:spPr>
      </p:sp>
      <p:sp>
        <p:nvSpPr>
          <p:cNvPr id="195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VI. Emergency Medical Care for Specific Injuries</a:t>
            </a:r>
          </a:p>
          <a:p>
            <a:r>
              <a:rPr lang="en-US" altLang="en-US" dirty="0">
                <a:latin typeface="Times New Roman" charset="0"/>
                <a:ea typeface="MS PGothic" charset="-128"/>
              </a:rPr>
              <a:t>A.    Injuries of the eyes</a:t>
            </a:r>
            <a:endParaRPr lang="en-IN" altLang="en-US" dirty="0">
              <a:latin typeface="Times New Roman" charset="0"/>
              <a:ea typeface="MS PGothic" charset="-128"/>
            </a:endParaRPr>
          </a:p>
          <a:p>
            <a:r>
              <a:rPr lang="en-US" altLang="en-US" dirty="0">
                <a:latin typeface="Times New Roman" charset="0"/>
                <a:ea typeface="MS PGothic" charset="-128"/>
              </a:rPr>
              <a:t>       1.    Eye injuries are common, particularly in sports.</a:t>
            </a:r>
            <a:endParaRPr lang="en-IN" altLang="en-US" dirty="0">
              <a:latin typeface="Times New Roman" charset="0"/>
              <a:ea typeface="MS PGothic" charset="-128"/>
            </a:endParaRPr>
          </a:p>
          <a:p>
            <a:r>
              <a:rPr lang="en-US" altLang="en-US" dirty="0">
                <a:latin typeface="Times New Roman" charset="0"/>
                <a:ea typeface="MS PGothic" charset="-128"/>
              </a:rPr>
              <a:t>              a.    Can produce lifelong complications, including blindness</a:t>
            </a:r>
            <a:endParaRPr lang="en-IN" altLang="en-US" dirty="0">
              <a:latin typeface="Times New Roman" charset="0"/>
              <a:ea typeface="MS PGothic" charset="-128"/>
            </a:endParaRPr>
          </a:p>
          <a:p>
            <a:r>
              <a:rPr lang="en-US" altLang="en-US" dirty="0">
                <a:latin typeface="Times New Roman" charset="0"/>
                <a:ea typeface="MS PGothic" charset="-128"/>
              </a:rPr>
              <a:t>              b.    Proper emergency treatment will minimize pain and may prevent a permanent loss of vision.</a:t>
            </a:r>
          </a:p>
          <a:p>
            <a:r>
              <a:rPr lang="en-US" altLang="en-US" dirty="0">
                <a:latin typeface="Times New Roman" charset="0"/>
                <a:ea typeface="MS PGothic" charset="-128"/>
              </a:rPr>
              <a:t>       2.    After an injury, pupil reaction or shape and eye movement are often disturbed.</a:t>
            </a:r>
            <a:endParaRPr lang="en-IN" altLang="en-US" dirty="0">
              <a:latin typeface="Times New Roman" charset="0"/>
              <a:ea typeface="MS PGothic" charset="-128"/>
            </a:endParaRPr>
          </a:p>
          <a:p>
            <a:r>
              <a:rPr lang="en-US" altLang="en-US" dirty="0">
                <a:latin typeface="Times New Roman" charset="0"/>
                <a:ea typeface="MS PGothic" charset="-128"/>
              </a:rPr>
              <a:t>              a.    Abnormal pupil reactions sometimes are a sign of brain injury rather than an eye injury.</a:t>
            </a:r>
            <a:endParaRPr lang="en-IN" altLang="en-US" dirty="0">
              <a:latin typeface="Times New Roman" charset="0"/>
              <a:ea typeface="MS PGothic" charset="-128"/>
            </a:endParaRPr>
          </a:p>
          <a:p>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195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0788B81-9650-1942-9D12-6177DA0E7C7B}" type="slidenum">
              <a:rPr lang="en-US" altLang="en-US" sz="1200"/>
              <a:pPr eaLnBrk="1" hangingPunct="1"/>
              <a:t>51</a:t>
            </a:fld>
            <a:endParaRPr lang="en-US" altLang="en-US" sz="1200" dirty="0"/>
          </a:p>
        </p:txBody>
      </p:sp>
    </p:spTree>
    <p:extLst>
      <p:ext uri="{BB962C8B-B14F-4D97-AF65-F5344CB8AC3E}">
        <p14:creationId xmlns:p14="http://schemas.microsoft.com/office/powerpoint/2010/main" val="203808888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a:ln/>
        </p:spPr>
      </p:sp>
      <p:sp>
        <p:nvSpPr>
          <p:cNvPr id="196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3.    Treatment starts with a thorough examination.</a:t>
            </a:r>
            <a:endParaRPr lang="en-IN" altLang="en-US" dirty="0">
              <a:latin typeface="Times New Roman" charset="0"/>
              <a:ea typeface="MS PGothic" charset="-128"/>
            </a:endParaRPr>
          </a:p>
          <a:p>
            <a:r>
              <a:rPr lang="en-US" altLang="en-US" dirty="0">
                <a:latin typeface="Times New Roman" charset="0"/>
                <a:ea typeface="MS PGothic" charset="-128"/>
              </a:rPr>
              <a:t>4.    Look for specific abnormalities or conditions that may suggest the nature of the injury.</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196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18C86E9-47E6-0040-8B61-8FBDFDC69DA7}" type="slidenum">
              <a:rPr lang="en-US" altLang="en-US" sz="1200"/>
              <a:pPr eaLnBrk="1" hangingPunct="1"/>
              <a:t>52</a:t>
            </a:fld>
            <a:endParaRPr lang="en-US" altLang="en-US" sz="1200" dirty="0"/>
          </a:p>
        </p:txBody>
      </p:sp>
    </p:spTree>
    <p:extLst>
      <p:ext uri="{BB962C8B-B14F-4D97-AF65-F5344CB8AC3E}">
        <p14:creationId xmlns:p14="http://schemas.microsoft.com/office/powerpoint/2010/main" val="179573735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a:ln/>
        </p:spPr>
      </p:sp>
      <p:sp>
        <p:nvSpPr>
          <p:cNvPr id="197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5.    Foreign objects </a:t>
            </a:r>
            <a:endParaRPr lang="en-IN" altLang="en-US" dirty="0">
              <a:latin typeface="Times New Roman" charset="0"/>
              <a:ea typeface="MS PGothic" charset="-128"/>
            </a:endParaRPr>
          </a:p>
          <a:p>
            <a:r>
              <a:rPr lang="en-US" altLang="en-US" dirty="0">
                <a:latin typeface="Times New Roman" charset="0"/>
                <a:ea typeface="MS PGothic" charset="-128"/>
              </a:rPr>
              <a:t>       a.    The orbit protects the eye from the penetration of large objects.</a:t>
            </a:r>
            <a:endParaRPr lang="en-IN" altLang="en-US" dirty="0">
              <a:latin typeface="Times New Roman" charset="0"/>
              <a:ea typeface="MS PGothic" charset="-128"/>
            </a:endParaRPr>
          </a:p>
          <a:p>
            <a:r>
              <a:rPr lang="en-US" altLang="en-US" dirty="0">
                <a:latin typeface="Times New Roman" charset="0"/>
                <a:ea typeface="MS PGothic" charset="-128"/>
              </a:rPr>
              <a:t>       b.    Even a very small object may produce severe irritation.</a:t>
            </a:r>
            <a:endParaRPr lang="en-IN" altLang="en-US" dirty="0">
              <a:latin typeface="Times New Roman" charset="0"/>
              <a:ea typeface="MS PGothic" charset="-128"/>
            </a:endParaRPr>
          </a:p>
          <a:p>
            <a:r>
              <a:rPr lang="en-US" altLang="en-US" dirty="0">
                <a:latin typeface="Times New Roman" charset="0"/>
                <a:ea typeface="MS PGothic" charset="-128"/>
              </a:rPr>
              <a:t>       c.    Irrigation with a sterile saline solution will frequently flush away loose, small particles.</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197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69706C3-DF2F-1848-B3B8-F9F0C62E84E4}" type="slidenum">
              <a:rPr lang="en-US" altLang="en-US" sz="1200"/>
              <a:pPr eaLnBrk="1" hangingPunct="1"/>
              <a:t>53</a:t>
            </a:fld>
            <a:endParaRPr lang="en-US" altLang="en-US" sz="1200" dirty="0"/>
          </a:p>
        </p:txBody>
      </p:sp>
    </p:spTree>
    <p:extLst>
      <p:ext uri="{BB962C8B-B14F-4D97-AF65-F5344CB8AC3E}">
        <p14:creationId xmlns:p14="http://schemas.microsoft.com/office/powerpoint/2010/main" val="22250012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ln/>
        </p:spPr>
      </p:sp>
      <p:sp>
        <p:nvSpPr>
          <p:cNvPr id="198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S PGothic" pitchFamily="34" charset="-128"/>
                <a:cs typeface="MS PGothic" charset="0"/>
              </a:rPr>
              <a:t>e.   Gentle irrigation usually will not wash out foreign bodies stuck to the cornea or lying under the upper eyelid. If you spot a foreign object on the surface of the eyelid, you may be able to remove it with a moist, sterile, cotton-tipped applicator. Follow the steps in </a:t>
            </a:r>
            <a:r>
              <a:rPr lang="en-US" sz="1200" b="1" i="1" kern="1200" dirty="0">
                <a:solidFill>
                  <a:schemeClr val="tx1"/>
                </a:solidFill>
                <a:effectLst/>
                <a:latin typeface="Times New Roman" pitchFamily="18" charset="0"/>
                <a:ea typeface="MS PGothic" pitchFamily="34" charset="-128"/>
                <a:cs typeface="MS PGothic" charset="0"/>
              </a:rPr>
              <a:t>Skill Drill 28-1</a:t>
            </a:r>
            <a:r>
              <a:rPr lang="en-US" sz="1200" kern="1200" dirty="0">
                <a:solidFill>
                  <a:schemeClr val="tx1"/>
                </a:solidFill>
                <a:effectLst/>
                <a:latin typeface="Times New Roman" pitchFamily="18" charset="0"/>
                <a:ea typeface="MS PGothic" pitchFamily="34" charset="-128"/>
                <a:cs typeface="MS PGothic" charset="0"/>
              </a:rPr>
              <a:t>.</a:t>
            </a:r>
          </a:p>
          <a:p>
            <a:endParaRPr lang="en-US" altLang="en-US" dirty="0">
              <a:latin typeface="Times New Roman" charset="0"/>
              <a:ea typeface="MS PGothic" charset="-128"/>
            </a:endParaRPr>
          </a:p>
        </p:txBody>
      </p:sp>
      <p:sp>
        <p:nvSpPr>
          <p:cNvPr id="198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1D4C0B2-7323-A14A-B76D-2CD249A482E2}" type="slidenum">
              <a:rPr lang="en-US" altLang="en-US" sz="1200"/>
              <a:pPr eaLnBrk="1" hangingPunct="1"/>
              <a:t>54</a:t>
            </a:fld>
            <a:endParaRPr lang="en-US" altLang="en-US" sz="1200" dirty="0"/>
          </a:p>
        </p:txBody>
      </p:sp>
    </p:spTree>
    <p:extLst>
      <p:ext uri="{BB962C8B-B14F-4D97-AF65-F5344CB8AC3E}">
        <p14:creationId xmlns:p14="http://schemas.microsoft.com/office/powerpoint/2010/main" val="79058825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d.   A foreign body will leave a small abrasion on the conjunctiva.</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S PGothic" pitchFamily="34" charset="-128"/>
                <a:cs typeface="MS PGothic" charset="0"/>
              </a:rPr>
              <a:t>e.   Gentle irrigation usually will not wash out foreign bodies stuck to the cornea or lying under the upper eyelid. If you spot a foreign object on the surface of the eyelid, you may be able to remove it with a moist, sterile, cotton-tipped applicator. Follow the steps in </a:t>
            </a:r>
            <a:r>
              <a:rPr lang="en-US" sz="1200" b="1" i="0" kern="1200" dirty="0">
                <a:solidFill>
                  <a:schemeClr val="tx1"/>
                </a:solidFill>
                <a:effectLst/>
                <a:latin typeface="Times New Roman" pitchFamily="18" charset="0"/>
                <a:ea typeface="MS PGothic" pitchFamily="34" charset="-128"/>
                <a:cs typeface="MS PGothic" charset="0"/>
              </a:rPr>
              <a:t>Skill Drill 28-1</a:t>
            </a:r>
            <a:r>
              <a:rPr lang="en-US" sz="1200" kern="1200" dirty="0">
                <a:solidFill>
                  <a:schemeClr val="tx1"/>
                </a:solidFill>
                <a:effectLst/>
                <a:latin typeface="Times New Roman" pitchFamily="18" charset="0"/>
                <a:ea typeface="MS PGothic" pitchFamily="34" charset="-128"/>
                <a:cs typeface="MS PGothic" charset="0"/>
              </a:rPr>
              <a:t>.</a:t>
            </a:r>
          </a:p>
          <a:p>
            <a:endParaRPr lang="en-IN" altLang="en-US" dirty="0">
              <a:latin typeface="Times New Roman" charset="0"/>
              <a:ea typeface="MS PGothic" charset="-128"/>
            </a:endParaRPr>
          </a:p>
        </p:txBody>
      </p:sp>
      <p:sp>
        <p:nvSpPr>
          <p:cNvPr id="199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235B1CB-75CA-A847-8F2C-85173246513C}" type="slidenum">
              <a:rPr lang="en-US" altLang="en-US" sz="1200"/>
              <a:pPr eaLnBrk="1" hangingPunct="1"/>
              <a:t>55</a:t>
            </a:fld>
            <a:endParaRPr lang="en-US" altLang="en-US" sz="1200" dirty="0"/>
          </a:p>
        </p:txBody>
      </p:sp>
    </p:spTree>
    <p:extLst>
      <p:ext uri="{BB962C8B-B14F-4D97-AF65-F5344CB8AC3E}">
        <p14:creationId xmlns:p14="http://schemas.microsoft.com/office/powerpoint/2010/main" val="93547779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ln/>
        </p:spPr>
      </p:sp>
      <p:sp>
        <p:nvSpPr>
          <p:cNvPr id="200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pPr marL="228600" indent="-228600">
              <a:buAutoNum type="alphaLcPeriod" startAt="6"/>
            </a:pPr>
            <a:r>
              <a:rPr lang="en-US" altLang="en-US" dirty="0">
                <a:latin typeface="Times New Roman" charset="0"/>
                <a:ea typeface="MS PGothic" charset="-128"/>
              </a:rPr>
              <a:t>Foreign bodies may be impaled in the eye.</a:t>
            </a:r>
            <a:endParaRPr lang="en-IN" altLang="en-US" dirty="0">
              <a:latin typeface="Times New Roman" charset="0"/>
              <a:ea typeface="MS PGothic" charset="-128"/>
            </a:endParaRPr>
          </a:p>
          <a:p>
            <a:pPr marL="0" indent="0">
              <a:buNone/>
            </a:pPr>
            <a:r>
              <a:rPr lang="en-US" altLang="en-US" dirty="0">
                <a:latin typeface="Times New Roman" charset="0"/>
                <a:ea typeface="MS PGothic" charset="-128"/>
              </a:rPr>
              <a:t>      </a:t>
            </a:r>
            <a:r>
              <a:rPr lang="en-US" altLang="en-US" dirty="0" err="1">
                <a:latin typeface="Times New Roman" charset="0"/>
                <a:ea typeface="MS PGothic" charset="-128"/>
              </a:rPr>
              <a:t>i.</a:t>
            </a:r>
            <a:r>
              <a:rPr lang="en-US" altLang="en-US" dirty="0">
                <a:latin typeface="Times New Roman" charset="0"/>
                <a:ea typeface="MS PGothic" charset="-128"/>
              </a:rPr>
              <a:t>   Must be removed by a physician</a:t>
            </a:r>
            <a:endParaRPr lang="en-IN" altLang="en-US" dirty="0">
              <a:latin typeface="Times New Roman" charset="0"/>
              <a:ea typeface="MS PGothic" charset="-128"/>
            </a:endParaRPr>
          </a:p>
          <a:p>
            <a:r>
              <a:rPr lang="en-US" altLang="en-US" dirty="0">
                <a:latin typeface="Times New Roman" charset="0"/>
                <a:ea typeface="MS PGothic" charset="-128"/>
              </a:rPr>
              <a:t>g.   Your care involves stabilizing the object and preparing the patient for transport.</a:t>
            </a:r>
            <a:r>
              <a:rPr lang="en-IN" altLang="en-US" dirty="0">
                <a:latin typeface="Times New Roman" charset="0"/>
                <a:ea typeface="MS PGothic" charset="-128"/>
              </a:rPr>
              <a:t> </a:t>
            </a:r>
            <a:r>
              <a:rPr lang="en-US" altLang="en-US" dirty="0">
                <a:latin typeface="Times New Roman" charset="0"/>
                <a:ea typeface="MS PGothic" charset="-128"/>
              </a:rPr>
              <a:t>Follow the steps in </a:t>
            </a:r>
            <a:r>
              <a:rPr lang="en-US" altLang="en-US" b="1" dirty="0">
                <a:latin typeface="Times New Roman" charset="0"/>
                <a:ea typeface="MS PGothic" charset="-128"/>
              </a:rPr>
              <a:t>Skill Drill 28-2</a:t>
            </a:r>
            <a:r>
              <a:rPr lang="en-US" altLang="en-US" dirty="0">
                <a:latin typeface="Times New Roman" charset="0"/>
                <a:ea typeface="MS PGothic" charset="-128"/>
              </a:rPr>
              <a:t>.</a:t>
            </a:r>
            <a:endParaRPr lang="en-IN" altLang="en-US" dirty="0">
              <a:latin typeface="Times New Roman" charset="0"/>
              <a:ea typeface="MS PGothic" charset="-128"/>
            </a:endParaRPr>
          </a:p>
          <a:p>
            <a:r>
              <a:rPr lang="en-US" altLang="en-US" dirty="0" err="1">
                <a:latin typeface="Times New Roman" charset="0"/>
                <a:ea typeface="MS PGothic" charset="-128"/>
              </a:rPr>
              <a:t>h.</a:t>
            </a:r>
            <a:r>
              <a:rPr lang="en-US" altLang="en-US" dirty="0">
                <a:latin typeface="Times New Roman" charset="0"/>
                <a:ea typeface="MS PGothic" charset="-128"/>
              </a:rPr>
              <a:t>   When you see or suspect an impaled object(s) in the eye, bandage both eyes with soft, bulky dressings to prevent further injury.</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200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9F3E72F-AB5C-A74A-9383-03930881889A}" type="slidenum">
              <a:rPr lang="en-US" altLang="en-US" sz="1200"/>
              <a:pPr eaLnBrk="1" hangingPunct="1"/>
              <a:t>56</a:t>
            </a:fld>
            <a:endParaRPr lang="en-US" altLang="en-US" sz="1200" dirty="0"/>
          </a:p>
        </p:txBody>
      </p:sp>
    </p:spTree>
    <p:extLst>
      <p:ext uri="{BB962C8B-B14F-4D97-AF65-F5344CB8AC3E}">
        <p14:creationId xmlns:p14="http://schemas.microsoft.com/office/powerpoint/2010/main" val="84753768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a:ln/>
        </p:spPr>
      </p:sp>
      <p:sp>
        <p:nvSpPr>
          <p:cNvPr id="201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6.    Burns of the eye</a:t>
            </a:r>
            <a:endParaRPr lang="en-IN" altLang="en-US" dirty="0">
              <a:latin typeface="Times New Roman" charset="0"/>
              <a:ea typeface="MS PGothic" charset="-128"/>
            </a:endParaRPr>
          </a:p>
          <a:p>
            <a:r>
              <a:rPr lang="en-US" altLang="en-US" dirty="0">
                <a:latin typeface="Times New Roman" charset="0"/>
                <a:ea typeface="MS PGothic" charset="-128"/>
              </a:rPr>
              <a:t>       a.    Stop the burn and prevent further damage.</a:t>
            </a:r>
            <a:endParaRPr lang="en-IN" altLang="en-US" dirty="0">
              <a:latin typeface="Times New Roman" charset="0"/>
              <a:ea typeface="MS PGothic" charset="-128"/>
            </a:endParaRPr>
          </a:p>
          <a:p>
            <a:r>
              <a:rPr lang="en-US" altLang="en-US" dirty="0">
                <a:latin typeface="Times New Roman" charset="0"/>
                <a:ea typeface="MS PGothic" charset="-128"/>
              </a:rPr>
              <a:t>       b.    Chemical burns</a:t>
            </a:r>
            <a:endParaRPr lang="en-IN" altLang="en-US" dirty="0">
              <a:latin typeface="Times New Roman" charset="0"/>
              <a:ea typeface="MS PGothic" charset="-128"/>
            </a:endParaRPr>
          </a:p>
          <a:p>
            <a:r>
              <a:rPr lang="en-US" altLang="en-US" dirty="0">
                <a:latin typeface="Times New Roman" charset="0"/>
                <a:ea typeface="MS PGothic" charset="-128"/>
              </a:rPr>
              <a:t>              i.    Usually caused by acid or alkaline solutions</a:t>
            </a:r>
            <a:endParaRPr lang="en-IN" altLang="en-US" dirty="0">
              <a:latin typeface="Times New Roman" charset="0"/>
              <a:ea typeface="MS PGothic" charset="-128"/>
            </a:endParaRPr>
          </a:p>
          <a:p>
            <a:r>
              <a:rPr lang="en-US" altLang="en-US" dirty="0">
                <a:latin typeface="Times New Roman" charset="0"/>
                <a:ea typeface="MS PGothic" charset="-128"/>
              </a:rPr>
              <a:t>              ii.   Flush the eye with water or sterile saline irrigation solution.</a:t>
            </a:r>
            <a:endParaRPr lang="en-IN" altLang="en-US" dirty="0">
              <a:latin typeface="Times New Roman" charset="0"/>
              <a:ea typeface="MS PGothic" charset="-128"/>
            </a:endParaRPr>
          </a:p>
          <a:p>
            <a:r>
              <a:rPr lang="en-US" altLang="en-US" dirty="0">
                <a:latin typeface="Times New Roman" charset="0"/>
                <a:ea typeface="MS PGothic" charset="-128"/>
              </a:rPr>
              <a:t>              iii.  Direct the greatest amount of irrigating solution or water into the eye as gently as possible.</a:t>
            </a:r>
            <a:endParaRPr lang="en-IN" altLang="en-US" dirty="0">
              <a:latin typeface="Times New Roman" charset="0"/>
              <a:ea typeface="MS PGothic" charset="-128"/>
            </a:endParaRPr>
          </a:p>
        </p:txBody>
      </p:sp>
      <p:sp>
        <p:nvSpPr>
          <p:cNvPr id="201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DE5CBCB-1C12-1C42-BAC8-45C34AB2BA1A}" type="slidenum">
              <a:rPr lang="en-US" altLang="en-US" sz="1200"/>
              <a:pPr eaLnBrk="1" hangingPunct="1"/>
              <a:t>57</a:t>
            </a:fld>
            <a:endParaRPr lang="en-US" altLang="en-US" sz="1200" dirty="0"/>
          </a:p>
        </p:txBody>
      </p:sp>
    </p:spTree>
    <p:extLst>
      <p:ext uri="{BB962C8B-B14F-4D97-AF65-F5344CB8AC3E}">
        <p14:creationId xmlns:p14="http://schemas.microsoft.com/office/powerpoint/2010/main" val="30684124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a:ln/>
        </p:spPr>
      </p:sp>
      <p:sp>
        <p:nvSpPr>
          <p:cNvPr id="202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The figures on this slide demonstrate four ways to irrigate the eye. A. Nasal cannula. B. Shower. C. Bottle. D. Basin. </a:t>
            </a:r>
          </a:p>
        </p:txBody>
      </p:sp>
      <p:sp>
        <p:nvSpPr>
          <p:cNvPr id="202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8FB28D6-47E6-E34A-816E-DAFF40A65C20}" type="slidenum">
              <a:rPr lang="en-US" altLang="en-US" sz="1200"/>
              <a:pPr eaLnBrk="1" hangingPunct="1"/>
              <a:t>58</a:t>
            </a:fld>
            <a:endParaRPr lang="en-US" altLang="en-US" sz="1200" dirty="0"/>
          </a:p>
        </p:txBody>
      </p:sp>
    </p:spTree>
    <p:extLst>
      <p:ext uri="{BB962C8B-B14F-4D97-AF65-F5344CB8AC3E}">
        <p14:creationId xmlns:p14="http://schemas.microsoft.com/office/powerpoint/2010/main" val="97255146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a:ln/>
        </p:spPr>
      </p:sp>
      <p:sp>
        <p:nvSpPr>
          <p:cNvPr id="203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p:txBody>
      </p:sp>
      <p:sp>
        <p:nvSpPr>
          <p:cNvPr id="203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C5C61CD-0EC7-DC41-9C8B-44529DF54823}" type="slidenum">
              <a:rPr lang="en-US" altLang="en-US" sz="1200"/>
              <a:pPr eaLnBrk="1" hangingPunct="1"/>
              <a:t>59</a:t>
            </a:fld>
            <a:endParaRPr lang="en-US" altLang="en-US" sz="1200" dirty="0"/>
          </a:p>
        </p:txBody>
      </p:sp>
    </p:spTree>
    <p:extLst>
      <p:ext uri="{BB962C8B-B14F-4D97-AF65-F5344CB8AC3E}">
        <p14:creationId xmlns:p14="http://schemas.microsoft.com/office/powerpoint/2010/main" val="117436771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a:ln/>
        </p:spPr>
      </p:sp>
      <p:sp>
        <p:nvSpPr>
          <p:cNvPr id="204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pPr marL="228600" indent="-228600">
              <a:buAutoNum type="alphaLcPeriod" startAt="3"/>
            </a:pPr>
            <a:r>
              <a:rPr lang="en-US" altLang="en-US" dirty="0">
                <a:latin typeface="Times New Roman" charset="0"/>
                <a:ea typeface="MS PGothic" charset="-128"/>
              </a:rPr>
              <a:t>Thermal burns</a:t>
            </a:r>
            <a:endParaRPr lang="en-IN" altLang="en-US" dirty="0">
              <a:latin typeface="Times New Roman" charset="0"/>
              <a:ea typeface="MS PGothic" charset="-128"/>
            </a:endParaRPr>
          </a:p>
          <a:p>
            <a:pPr marL="0" indent="0">
              <a:buNone/>
            </a:pPr>
            <a:r>
              <a:rPr lang="en-US" altLang="en-US" dirty="0">
                <a:latin typeface="Times New Roman" charset="0"/>
                <a:ea typeface="MS PGothic" charset="-128"/>
              </a:rPr>
              <a:t>      </a:t>
            </a:r>
            <a:r>
              <a:rPr lang="en-US" altLang="en-US" dirty="0" err="1">
                <a:latin typeface="Times New Roman" charset="0"/>
                <a:ea typeface="MS PGothic" charset="-128"/>
              </a:rPr>
              <a:t>i.</a:t>
            </a:r>
            <a:r>
              <a:rPr lang="en-US" altLang="en-US" dirty="0">
                <a:latin typeface="Times New Roman" charset="0"/>
                <a:ea typeface="MS PGothic" charset="-128"/>
              </a:rPr>
              <a:t>    During a fire, the eyes will close to protect from heat.</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err="1">
                <a:latin typeface="Times New Roman" charset="0"/>
                <a:ea typeface="MS PGothic" charset="-128"/>
              </a:rPr>
              <a:t>ii.</a:t>
            </a:r>
            <a:r>
              <a:rPr lang="en-US" altLang="en-US" dirty="0">
                <a:latin typeface="Times New Roman" charset="0"/>
                <a:ea typeface="MS PGothic" charset="-128"/>
              </a:rPr>
              <a:t>   Eyelids are frequently burned and require specialized care.</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a:latin typeface="Times New Roman" charset="0"/>
                <a:ea typeface="MS PGothic" charset="-128"/>
              </a:rPr>
              <a:t>iii.  Cover both eyes with a sterile dressing moistened with sterile saline</a:t>
            </a:r>
            <a:endParaRPr lang="en-IN" altLang="en-US" dirty="0">
              <a:latin typeface="Times New Roman" charset="0"/>
              <a:ea typeface="MS PGothic" charset="-128"/>
            </a:endParaRPr>
          </a:p>
        </p:txBody>
      </p:sp>
      <p:sp>
        <p:nvSpPr>
          <p:cNvPr id="204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2C9574F-9993-894F-BC13-A14A5F30B49E}" type="slidenum">
              <a:rPr lang="en-US" altLang="en-US" sz="1200"/>
              <a:pPr eaLnBrk="1" hangingPunct="1"/>
              <a:t>60</a:t>
            </a:fld>
            <a:endParaRPr lang="en-US" altLang="en-US" sz="1200" dirty="0"/>
          </a:p>
        </p:txBody>
      </p:sp>
    </p:spTree>
    <p:extLst>
      <p:ext uri="{BB962C8B-B14F-4D97-AF65-F5344CB8AC3E}">
        <p14:creationId xmlns:p14="http://schemas.microsoft.com/office/powerpoint/2010/main" val="75902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I. Introduction</a:t>
            </a:r>
          </a:p>
          <a:p>
            <a:r>
              <a:rPr lang="en-US" altLang="en-US" dirty="0">
                <a:latin typeface="Times New Roman" charset="0"/>
                <a:ea typeface="MS PGothic" charset="-128"/>
              </a:rPr>
              <a:t>A.   The face and neck are particularly vulnerable to injury because of their relatively unprotected positions on the body.</a:t>
            </a:r>
            <a:endParaRPr lang="en-IN" altLang="en-US" dirty="0">
              <a:latin typeface="Times New Roman" charset="0"/>
              <a:ea typeface="MS PGothic" charset="-128"/>
            </a:endParaRPr>
          </a:p>
          <a:p>
            <a:r>
              <a:rPr lang="en-US" altLang="en-US" dirty="0">
                <a:latin typeface="Times New Roman" charset="0"/>
                <a:ea typeface="MS PGothic" charset="-128"/>
              </a:rPr>
              <a:t>      1.    Soft-tissue injuries and fractures are common and vary in severity.</a:t>
            </a:r>
            <a:endParaRPr lang="en-IN" altLang="en-US" dirty="0">
              <a:latin typeface="Times New Roman" charset="0"/>
              <a:ea typeface="MS PGothic" charset="-128"/>
            </a:endParaRPr>
          </a:p>
          <a:p>
            <a:r>
              <a:rPr lang="en-US" altLang="en-US" dirty="0">
                <a:latin typeface="Times New Roman" charset="0"/>
                <a:ea typeface="MS PGothic" charset="-128"/>
              </a:rPr>
              <a:t>      2.    Some injuries are life threatening.</a:t>
            </a:r>
            <a:endParaRPr lang="en-IN" altLang="en-US" dirty="0">
              <a:latin typeface="Times New Roman" charset="0"/>
              <a:ea typeface="MS PGothic" charset="-128"/>
            </a:endParaRPr>
          </a:p>
          <a:p>
            <a:r>
              <a:rPr lang="en-US" altLang="en-US" dirty="0">
                <a:latin typeface="Times New Roman" charset="0"/>
                <a:ea typeface="MS PGothic" charset="-128"/>
              </a:rPr>
              <a:t>             a.    Penetrating trauma to the neck may cause severe bleeding.</a:t>
            </a:r>
            <a:endParaRPr lang="en-IN" altLang="en-US" dirty="0">
              <a:latin typeface="Times New Roman" charset="0"/>
              <a:ea typeface="MS PGothic" charset="-128"/>
            </a:endParaRPr>
          </a:p>
          <a:p>
            <a:r>
              <a:rPr lang="en-US" altLang="en-US" dirty="0">
                <a:latin typeface="Times New Roman" charset="0"/>
                <a:ea typeface="MS PGothic" charset="-128"/>
              </a:rPr>
              <a:t>             b.    An open injury may allow an air embolism to enter the circulatory system.</a:t>
            </a:r>
          </a:p>
        </p:txBody>
      </p:sp>
      <p:sp>
        <p:nvSpPr>
          <p:cNvPr id="146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07CD1E5-74B0-1A4D-B686-738EBEE82192}" type="slidenum">
              <a:rPr lang="en-US" altLang="en-US" sz="1200"/>
              <a:pPr eaLnBrk="1" hangingPunct="1"/>
              <a:t>7</a:t>
            </a:fld>
            <a:endParaRPr lang="en-US" altLang="en-US" sz="1200" dirty="0"/>
          </a:p>
        </p:txBody>
      </p:sp>
    </p:spTree>
    <p:extLst>
      <p:ext uri="{BB962C8B-B14F-4D97-AF65-F5344CB8AC3E}">
        <p14:creationId xmlns:p14="http://schemas.microsoft.com/office/powerpoint/2010/main" val="183814099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a:ln/>
        </p:spPr>
      </p:sp>
      <p:sp>
        <p:nvSpPr>
          <p:cNvPr id="205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d.    Light burns</a:t>
            </a:r>
            <a:endParaRPr lang="en-IN" altLang="en-US" dirty="0">
              <a:latin typeface="Times New Roman" charset="0"/>
              <a:ea typeface="MS PGothic" charset="-128"/>
            </a:endParaRPr>
          </a:p>
          <a:p>
            <a:r>
              <a:rPr lang="en-US" altLang="en-US" dirty="0">
                <a:latin typeface="Times New Roman" charset="0"/>
                <a:ea typeface="MS PGothic" charset="-128"/>
              </a:rPr>
              <a:t>       i.    Infrared rays, eclipse light, and laser beams all can cause significant damage to the sensory cells of the eye.</a:t>
            </a:r>
            <a:endParaRPr lang="en-IN" altLang="en-US" dirty="0">
              <a:latin typeface="Times New Roman" charset="0"/>
              <a:ea typeface="MS PGothic" charset="-128"/>
            </a:endParaRPr>
          </a:p>
          <a:p>
            <a:r>
              <a:rPr lang="en-US" altLang="en-US" dirty="0">
                <a:latin typeface="Times New Roman" charset="0"/>
                <a:ea typeface="MS PGothic" charset="-128"/>
              </a:rPr>
              <a:t>       ii.   Retinal injuries caused by exposure to extremely bright light are generally not painful but may result in permanent damage.</a:t>
            </a:r>
            <a:endParaRPr lang="en-IN" altLang="en-US" dirty="0">
              <a:latin typeface="Times New Roman" charset="0"/>
              <a:ea typeface="MS PGothic" charset="-128"/>
            </a:endParaRPr>
          </a:p>
          <a:p>
            <a:r>
              <a:rPr lang="en-US" altLang="en-US" dirty="0">
                <a:latin typeface="Times New Roman" charset="0"/>
                <a:ea typeface="MS PGothic" charset="-128"/>
              </a:rPr>
              <a:t>       iii.  Superficial burns of the eye can result from ultraviolet rays from an arc welding unit; light from prolonged exposure to a sunlamp; or reflected light from a bright, snow-covered area.</a:t>
            </a:r>
            <a:endParaRPr lang="en-IN" altLang="en-US" dirty="0">
              <a:latin typeface="Times New Roman" charset="0"/>
              <a:ea typeface="MS PGothic" charset="-128"/>
            </a:endParaRPr>
          </a:p>
          <a:p>
            <a:r>
              <a:rPr lang="en-US" altLang="en-US" dirty="0">
                <a:latin typeface="Times New Roman" charset="0"/>
                <a:ea typeface="MS PGothic" charset="-128"/>
              </a:rPr>
              <a:t>       iv.  May not be painful at first, but may become so 3 to 5 hours later</a:t>
            </a:r>
            <a:endParaRPr lang="en-IN" altLang="en-US" dirty="0">
              <a:latin typeface="Times New Roman" charset="0"/>
              <a:ea typeface="MS PGothic" charset="-128"/>
            </a:endParaRPr>
          </a:p>
          <a:p>
            <a:r>
              <a:rPr lang="en-US" altLang="en-US" dirty="0">
                <a:latin typeface="Times New Roman" charset="0"/>
                <a:ea typeface="MS PGothic" charset="-128"/>
              </a:rPr>
              <a:t>       v.   Severe conjunctivitis usually develops, with redness, swelling, and excessive tear production.</a:t>
            </a:r>
            <a:endParaRPr lang="en-IN" altLang="en-US" dirty="0">
              <a:latin typeface="Times New Roman" charset="0"/>
              <a:ea typeface="MS PGothic" charset="-128"/>
            </a:endParaRPr>
          </a:p>
          <a:p>
            <a:r>
              <a:rPr lang="en-US" altLang="en-US" dirty="0">
                <a:latin typeface="Times New Roman" charset="0"/>
                <a:ea typeface="MS PGothic" charset="-128"/>
              </a:rPr>
              <a:t>       vi.  Cover each eye with a sterile, moist pad and an eye shield.</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205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5EED7AD-FCD9-DB44-A264-6F5A2AD9F59E}" type="slidenum">
              <a:rPr lang="en-US" altLang="en-US" sz="1200"/>
              <a:pPr eaLnBrk="1" hangingPunct="1"/>
              <a:t>61</a:t>
            </a:fld>
            <a:endParaRPr lang="en-US" altLang="en-US" sz="1200" dirty="0"/>
          </a:p>
        </p:txBody>
      </p:sp>
    </p:spTree>
    <p:extLst>
      <p:ext uri="{BB962C8B-B14F-4D97-AF65-F5344CB8AC3E}">
        <p14:creationId xmlns:p14="http://schemas.microsoft.com/office/powerpoint/2010/main" val="8623283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a:ln/>
        </p:spPr>
      </p:sp>
      <p:sp>
        <p:nvSpPr>
          <p:cNvPr id="206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7.    Lacerations</a:t>
            </a:r>
            <a:endParaRPr lang="en-IN" altLang="en-US" dirty="0">
              <a:latin typeface="Times New Roman" charset="0"/>
              <a:ea typeface="MS PGothic" charset="-128"/>
            </a:endParaRPr>
          </a:p>
          <a:p>
            <a:r>
              <a:rPr lang="en-US" altLang="en-US" dirty="0">
                <a:latin typeface="Times New Roman" charset="0"/>
                <a:ea typeface="MS PGothic" charset="-128"/>
              </a:rPr>
              <a:t>       a.    Require very careful repair to restore appearance and function.</a:t>
            </a:r>
            <a:endParaRPr lang="en-IN" altLang="en-US" dirty="0">
              <a:latin typeface="Times New Roman" charset="0"/>
              <a:ea typeface="MS PGothic" charset="-128"/>
            </a:endParaRPr>
          </a:p>
          <a:p>
            <a:r>
              <a:rPr lang="en-US" altLang="en-US" dirty="0">
                <a:latin typeface="Times New Roman" charset="0"/>
                <a:ea typeface="MS PGothic" charset="-128"/>
              </a:rPr>
              <a:t>       b.    If there is a laceration of the globe itself, apply no pressure to the eye.</a:t>
            </a:r>
            <a:endParaRPr lang="en-IN" altLang="en-US" dirty="0">
              <a:latin typeface="Times New Roman" charset="0"/>
              <a:ea typeface="MS PGothic" charset="-128"/>
            </a:endParaRPr>
          </a:p>
          <a:p>
            <a:r>
              <a:rPr lang="en-US" sz="1200" kern="1200" dirty="0">
                <a:solidFill>
                  <a:schemeClr val="tx1"/>
                </a:solidFill>
                <a:effectLst/>
                <a:latin typeface="Times New Roman" charset="0"/>
                <a:ea typeface="MS PGothic" charset="-128"/>
                <a:cs typeface="MS PGothic" charset="0"/>
              </a:rPr>
              <a:t>              </a:t>
            </a:r>
            <a:r>
              <a:rPr lang="en-US" sz="1200" kern="1200" dirty="0">
                <a:solidFill>
                  <a:schemeClr val="tx1"/>
                </a:solidFill>
                <a:effectLst/>
                <a:latin typeface="Times New Roman" pitchFamily="18" charset="0"/>
                <a:ea typeface="MS PGothic" pitchFamily="34" charset="-128"/>
                <a:cs typeface="MS PGothic" charset="0"/>
              </a:rPr>
              <a:t>i.   Gently apply a moist, sterile dressing to prevent drying.</a:t>
            </a:r>
          </a:p>
          <a:p>
            <a:r>
              <a:rPr lang="en-US" sz="1200" kern="1200" dirty="0">
                <a:solidFill>
                  <a:schemeClr val="tx1"/>
                </a:solidFill>
                <a:effectLst/>
                <a:latin typeface="Times New Roman" pitchFamily="18" charset="0"/>
                <a:ea typeface="MS PGothic" pitchFamily="34" charset="-128"/>
                <a:cs typeface="MS PGothic" charset="0"/>
              </a:rPr>
              <a:t>              ii.   Cover the injured with a protective metal eye shield, cup, or sterile dressing to prevent drying.</a:t>
            </a:r>
          </a:p>
          <a:p>
            <a:r>
              <a:rPr lang="en-US" sz="1200" kern="1200" dirty="0">
                <a:solidFill>
                  <a:schemeClr val="tx1"/>
                </a:solidFill>
                <a:effectLst/>
                <a:latin typeface="Times New Roman" pitchFamily="18" charset="0"/>
                <a:ea typeface="MS PGothic" pitchFamily="34" charset="-128"/>
                <a:cs typeface="MS PGothic" charset="0"/>
              </a:rPr>
              <a:t>              iii.  Apply a soft dressing to both eyes.</a:t>
            </a: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206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CE8BC9F-00AF-7B43-BD3A-2A521C5F8917}" type="slidenum">
              <a:rPr lang="en-US" altLang="en-US" sz="1200"/>
              <a:pPr eaLnBrk="1" hangingPunct="1"/>
              <a:t>62</a:t>
            </a:fld>
            <a:endParaRPr lang="en-US" altLang="en-US" sz="1200" dirty="0"/>
          </a:p>
        </p:txBody>
      </p:sp>
    </p:spTree>
    <p:extLst>
      <p:ext uri="{BB962C8B-B14F-4D97-AF65-F5344CB8AC3E}">
        <p14:creationId xmlns:p14="http://schemas.microsoft.com/office/powerpoint/2010/main" val="191124615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a:ln/>
        </p:spPr>
      </p:sp>
      <p:sp>
        <p:nvSpPr>
          <p:cNvPr id="208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On rare occasions, the eyeball may be displaced from its socket.</a:t>
            </a:r>
            <a:endParaRPr lang="en-IN" altLang="en-US" dirty="0">
              <a:latin typeface="Times New Roman" charset="0"/>
              <a:ea typeface="MS PGothic" charset="-128"/>
            </a:endParaRPr>
          </a:p>
          <a:p>
            <a:r>
              <a:rPr lang="en-US" altLang="en-US" dirty="0">
                <a:latin typeface="Times New Roman" charset="0"/>
                <a:ea typeface="MS PGothic" charset="-128"/>
              </a:rPr>
              <a:t>       i.    Do not attempt to reposition it.</a:t>
            </a:r>
            <a:endParaRPr lang="en-IN" altLang="en-US" dirty="0">
              <a:latin typeface="Times New Roman" charset="0"/>
              <a:ea typeface="MS PGothic" charset="-128"/>
            </a:endParaRPr>
          </a:p>
          <a:p>
            <a:r>
              <a:rPr lang="en-US" altLang="en-US" dirty="0">
                <a:latin typeface="Times New Roman" charset="0"/>
                <a:ea typeface="MS PGothic" charset="-128"/>
              </a:rPr>
              <a:t>       ii.   Cover the eye and stabilize it with a moist sterile dressing.</a:t>
            </a:r>
            <a:endParaRPr lang="en-IN" altLang="en-US" dirty="0">
              <a:latin typeface="Times New Roman" charset="0"/>
              <a:ea typeface="MS PGothic" charset="-128"/>
            </a:endParaRPr>
          </a:p>
          <a:p>
            <a:r>
              <a:rPr lang="en-US" altLang="en-US" dirty="0">
                <a:latin typeface="Times New Roman" charset="0"/>
                <a:ea typeface="MS PGothic" charset="-128"/>
              </a:rPr>
              <a:t>       iii.  Cover both eyes to prevent further injury because of sympathetic movement.</a:t>
            </a:r>
            <a:endParaRPr lang="en-IN" altLang="en-US" dirty="0">
              <a:latin typeface="Times New Roman" charset="0"/>
              <a:ea typeface="MS PGothic" charset="-128"/>
            </a:endParaRPr>
          </a:p>
          <a:p>
            <a:r>
              <a:rPr lang="en-US" altLang="en-US" dirty="0">
                <a:latin typeface="Times New Roman" charset="0"/>
                <a:ea typeface="MS PGothic" charset="-128"/>
              </a:rPr>
              <a:t>       iv.  Have the patient lie supine to prevent loss of fluid from the eye.</a:t>
            </a:r>
            <a:endParaRPr lang="en-IN" altLang="en-US" dirty="0">
              <a:latin typeface="Times New Roman" charset="0"/>
              <a:ea typeface="MS PGothic" charset="-128"/>
            </a:endParaRPr>
          </a:p>
        </p:txBody>
      </p:sp>
      <p:sp>
        <p:nvSpPr>
          <p:cNvPr id="208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2089E2D-3986-E44D-990F-FA6AE39F219F}" type="slidenum">
              <a:rPr lang="en-US" altLang="en-US" sz="1200"/>
              <a:pPr eaLnBrk="1" hangingPunct="1"/>
              <a:t>63</a:t>
            </a:fld>
            <a:endParaRPr lang="en-US" altLang="en-US" sz="1200" dirty="0"/>
          </a:p>
        </p:txBody>
      </p:sp>
    </p:spTree>
    <p:extLst>
      <p:ext uri="{BB962C8B-B14F-4D97-AF65-F5344CB8AC3E}">
        <p14:creationId xmlns:p14="http://schemas.microsoft.com/office/powerpoint/2010/main" val="120850822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a:ln/>
        </p:spPr>
      </p:sp>
      <p:sp>
        <p:nvSpPr>
          <p:cNvPr id="209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8.    Blunt trauma</a:t>
            </a:r>
            <a:endParaRPr lang="en-IN" altLang="en-US" dirty="0">
              <a:latin typeface="Times New Roman" charset="0"/>
              <a:ea typeface="MS PGothic" charset="-128"/>
            </a:endParaRPr>
          </a:p>
          <a:p>
            <a:r>
              <a:rPr lang="en-US" altLang="en-US" dirty="0">
                <a:latin typeface="Times New Roman" charset="0"/>
                <a:ea typeface="MS PGothic" charset="-128"/>
              </a:rPr>
              <a:t>       a.    Hyphema (bleeding into the anterior chamber of the eye) obscures all or part of the iris.</a:t>
            </a:r>
            <a:endParaRPr lang="en-IN" altLang="en-US" dirty="0">
              <a:latin typeface="Times New Roman" charset="0"/>
              <a:ea typeface="MS PGothic" charset="-128"/>
            </a:endParaRPr>
          </a:p>
          <a:p>
            <a:r>
              <a:rPr lang="en-US" altLang="en-US" dirty="0">
                <a:latin typeface="Times New Roman" charset="0"/>
                <a:ea typeface="MS PGothic" charset="-128"/>
              </a:rPr>
              <a:t>       b.    Orbit fracture (blow-out fracture)</a:t>
            </a:r>
            <a:endParaRPr lang="en-IN" altLang="en-US" dirty="0">
              <a:latin typeface="Times New Roman" charset="0"/>
              <a:ea typeface="MS PGothic" charset="-128"/>
            </a:endParaRPr>
          </a:p>
          <a:p>
            <a:r>
              <a:rPr lang="en-US" sz="1200" kern="1200" dirty="0">
                <a:solidFill>
                  <a:schemeClr val="tx1"/>
                </a:solidFill>
                <a:effectLst/>
                <a:latin typeface="Times New Roman" charset="0"/>
                <a:ea typeface="MS PGothic" charset="-128"/>
                <a:cs typeface="MS PGothic" charset="0"/>
              </a:rPr>
              <a:t>              </a:t>
            </a:r>
            <a:r>
              <a:rPr lang="en-US" sz="1200" kern="1200" dirty="0">
                <a:solidFill>
                  <a:schemeClr val="tx1"/>
                </a:solidFill>
                <a:effectLst/>
                <a:latin typeface="Times New Roman" pitchFamily="18" charset="0"/>
                <a:ea typeface="MS PGothic" pitchFamily="34" charset="-128"/>
                <a:cs typeface="MS PGothic" charset="0"/>
              </a:rPr>
              <a:t>i.    Bone fragments can entrap some of the muscles that control eye movement, causing double vision. </a:t>
            </a:r>
          </a:p>
          <a:p>
            <a:r>
              <a:rPr lang="en-US" sz="1200" kern="1200" dirty="0">
                <a:solidFill>
                  <a:schemeClr val="tx1"/>
                </a:solidFill>
                <a:effectLst/>
                <a:latin typeface="Times New Roman" pitchFamily="18" charset="0"/>
                <a:ea typeface="MS PGothic" pitchFamily="34" charset="-128"/>
                <a:cs typeface="MS PGothic" charset="0"/>
              </a:rPr>
              <a:t>              ii.    Protect the injured eye with a metal shield and cover the other eye to minimize movement on the other injured side.</a:t>
            </a:r>
          </a:p>
          <a:p>
            <a:r>
              <a:rPr lang="en-US" altLang="en-US" dirty="0">
                <a:latin typeface="Times New Roman" charset="0"/>
                <a:ea typeface="MS PGothic" charset="-128"/>
              </a:rPr>
              <a:t>       c.    Retinal detachment</a:t>
            </a:r>
            <a:endParaRPr lang="en-IN" altLang="en-US" dirty="0">
              <a:latin typeface="Times New Roman" charset="0"/>
              <a:ea typeface="MS PGothic" charset="-128"/>
            </a:endParaRPr>
          </a:p>
          <a:p>
            <a:r>
              <a:rPr lang="en-US" altLang="en-US" dirty="0">
                <a:latin typeface="Times New Roman" charset="0"/>
                <a:ea typeface="MS PGothic" charset="-128"/>
              </a:rPr>
              <a:t>              i.    Often seen in sports, especially boxing</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209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CF90281-72FB-924F-98EB-D54C5C279A71}" type="slidenum">
              <a:rPr lang="en-US" altLang="en-US" sz="1200"/>
              <a:pPr eaLnBrk="1" hangingPunct="1"/>
              <a:t>64</a:t>
            </a:fld>
            <a:endParaRPr lang="en-US" altLang="en-US" sz="1200" dirty="0"/>
          </a:p>
        </p:txBody>
      </p:sp>
    </p:spTree>
    <p:extLst>
      <p:ext uri="{BB962C8B-B14F-4D97-AF65-F5344CB8AC3E}">
        <p14:creationId xmlns:p14="http://schemas.microsoft.com/office/powerpoint/2010/main" val="49732021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a:ln/>
        </p:spPr>
      </p:sp>
      <p:sp>
        <p:nvSpPr>
          <p:cNvPr id="210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9.    Eye injuries following head injury</a:t>
            </a:r>
            <a:endParaRPr lang="en-IN" altLang="en-US" dirty="0">
              <a:latin typeface="Times New Roman" charset="0"/>
              <a:ea typeface="MS PGothic" charset="-128"/>
            </a:endParaRPr>
          </a:p>
          <a:p>
            <a:r>
              <a:rPr lang="en-US" altLang="en-US" dirty="0">
                <a:latin typeface="Times New Roman" charset="0"/>
                <a:ea typeface="MS PGothic" charset="-128"/>
              </a:rPr>
              <a:t>       a.    Signs and symptoms of a possible head injury</a:t>
            </a:r>
            <a:endParaRPr lang="en-IN" altLang="en-US" dirty="0">
              <a:latin typeface="Times New Roman" charset="0"/>
              <a:ea typeface="MS PGothic" charset="-128"/>
            </a:endParaRPr>
          </a:p>
          <a:p>
            <a:r>
              <a:rPr lang="en-US" altLang="en-US" dirty="0">
                <a:latin typeface="Times New Roman" charset="0"/>
                <a:ea typeface="MS PGothic" charset="-128"/>
              </a:rPr>
              <a:t>              i.    One pupil larger than the other </a:t>
            </a:r>
            <a:endParaRPr lang="en-IN" altLang="en-US" dirty="0">
              <a:latin typeface="Times New Roman" charset="0"/>
              <a:ea typeface="MS PGothic" charset="-128"/>
            </a:endParaRPr>
          </a:p>
          <a:p>
            <a:r>
              <a:rPr lang="en-US" altLang="en-US" dirty="0">
                <a:latin typeface="Times New Roman" charset="0"/>
                <a:ea typeface="MS PGothic" charset="-128"/>
              </a:rPr>
              <a:t>              ii.   Eyes not moving together or pointing in different directions</a:t>
            </a:r>
            <a:endParaRPr lang="en-IN" altLang="en-US" dirty="0">
              <a:latin typeface="Times New Roman" charset="0"/>
              <a:ea typeface="MS PGothic" charset="-128"/>
            </a:endParaRPr>
          </a:p>
          <a:p>
            <a:r>
              <a:rPr lang="en-US" altLang="en-US" dirty="0">
                <a:latin typeface="Times New Roman" charset="0"/>
                <a:ea typeface="MS PGothic" charset="-128"/>
              </a:rPr>
              <a:t>              iii.  Failure of the eyes to follow movement of your finger as instructed</a:t>
            </a:r>
            <a:endParaRPr lang="en-IN" altLang="en-US" dirty="0">
              <a:latin typeface="Times New Roman" charset="0"/>
              <a:ea typeface="MS PGothic" charset="-128"/>
            </a:endParaRPr>
          </a:p>
          <a:p>
            <a:r>
              <a:rPr lang="en-US" altLang="en-US" dirty="0">
                <a:latin typeface="Times New Roman" charset="0"/>
                <a:ea typeface="MS PGothic" charset="-128"/>
              </a:rPr>
              <a:t>              iv.  Bleeding under the conjunctiva</a:t>
            </a:r>
            <a:endParaRPr lang="en-IN" altLang="en-US" dirty="0">
              <a:latin typeface="Times New Roman" charset="0"/>
              <a:ea typeface="MS PGothic" charset="-128"/>
            </a:endParaRPr>
          </a:p>
          <a:p>
            <a:r>
              <a:rPr lang="en-US" altLang="en-US" dirty="0">
                <a:latin typeface="Times New Roman" charset="0"/>
                <a:ea typeface="MS PGothic" charset="-128"/>
              </a:rPr>
              <a:t>              v.   Protrusion or bulging of one eye</a:t>
            </a:r>
            <a:endParaRPr lang="en-IN" altLang="en-US" dirty="0">
              <a:latin typeface="Times New Roman" charset="0"/>
              <a:ea typeface="MS PGothic" charset="-128"/>
            </a:endParaRPr>
          </a:p>
          <a:p>
            <a:r>
              <a:rPr lang="en-US" sz="1200" kern="1200" dirty="0">
                <a:solidFill>
                  <a:schemeClr val="tx1"/>
                </a:solidFill>
                <a:effectLst/>
                <a:latin typeface="Times New Roman" charset="0"/>
                <a:ea typeface="MS PGothic" charset="-128"/>
                <a:cs typeface="MS PGothic" charset="0"/>
              </a:rPr>
              <a:t>       </a:t>
            </a:r>
            <a:r>
              <a:rPr lang="en-US" sz="1200" kern="1200" dirty="0" err="1">
                <a:solidFill>
                  <a:schemeClr val="tx1"/>
                </a:solidFill>
                <a:effectLst/>
                <a:latin typeface="Times New Roman" pitchFamily="18" charset="0"/>
                <a:ea typeface="MS PGothic" pitchFamily="34" charset="-128"/>
                <a:cs typeface="MS PGothic" charset="0"/>
              </a:rPr>
              <a:t>b.</a:t>
            </a:r>
            <a:r>
              <a:rPr lang="en-US" sz="1200" kern="1200" dirty="0">
                <a:solidFill>
                  <a:schemeClr val="tx1"/>
                </a:solidFill>
                <a:effectLst/>
                <a:latin typeface="Times New Roman" pitchFamily="18" charset="0"/>
                <a:ea typeface="MS PGothic" pitchFamily="34" charset="-128"/>
                <a:cs typeface="MS PGothic" charset="0"/>
              </a:rPr>
              <a:t>    Management </a:t>
            </a:r>
          </a:p>
          <a:p>
            <a:r>
              <a:rPr lang="en-US" sz="1200" kern="1200" dirty="0">
                <a:solidFill>
                  <a:schemeClr val="tx1"/>
                </a:solidFill>
                <a:effectLst/>
                <a:latin typeface="Times New Roman" pitchFamily="18" charset="0"/>
                <a:ea typeface="MS PGothic" pitchFamily="34" charset="-128"/>
                <a:cs typeface="MS PGothic" charset="0"/>
              </a:rPr>
              <a:t>              </a:t>
            </a:r>
            <a:r>
              <a:rPr lang="en-US" sz="1200" kern="1200" dirty="0" err="1">
                <a:solidFill>
                  <a:schemeClr val="tx1"/>
                </a:solidFill>
                <a:effectLst/>
                <a:latin typeface="Times New Roman" pitchFamily="18" charset="0"/>
                <a:ea typeface="MS PGothic" pitchFamily="34" charset="-128"/>
                <a:cs typeface="MS PGothic" charset="0"/>
              </a:rPr>
              <a:t>i.</a:t>
            </a:r>
            <a:r>
              <a:rPr lang="en-US" sz="1200" kern="1200" dirty="0">
                <a:solidFill>
                  <a:schemeClr val="tx1"/>
                </a:solidFill>
                <a:effectLst/>
                <a:latin typeface="Times New Roman" pitchFamily="18" charset="0"/>
                <a:ea typeface="MS PGothic" pitchFamily="34" charset="-128"/>
                <a:cs typeface="MS PGothic" charset="0"/>
              </a:rPr>
              <a:t>    Keep the eyelids closed</a:t>
            </a:r>
          </a:p>
          <a:p>
            <a:r>
              <a:rPr lang="en-US" sz="1200" kern="1200" dirty="0">
                <a:solidFill>
                  <a:schemeClr val="tx1"/>
                </a:solidFill>
                <a:effectLst/>
                <a:latin typeface="Times New Roman" pitchFamily="18" charset="0"/>
                <a:ea typeface="MS PGothic" pitchFamily="34" charset="-128"/>
                <a:cs typeface="MS PGothic" charset="0"/>
              </a:rPr>
              <a:t>              </a:t>
            </a:r>
            <a:r>
              <a:rPr lang="en-US" sz="1200" kern="1200" dirty="0" err="1">
                <a:solidFill>
                  <a:schemeClr val="tx1"/>
                </a:solidFill>
                <a:effectLst/>
                <a:latin typeface="Times New Roman" pitchFamily="18" charset="0"/>
                <a:ea typeface="MS PGothic" pitchFamily="34" charset="-128"/>
                <a:cs typeface="MS PGothic" charset="0"/>
              </a:rPr>
              <a:t>ii.</a:t>
            </a:r>
            <a:r>
              <a:rPr lang="en-US" sz="1200" kern="1200" dirty="0">
                <a:solidFill>
                  <a:schemeClr val="tx1"/>
                </a:solidFill>
                <a:effectLst/>
                <a:latin typeface="Times New Roman" pitchFamily="18" charset="0"/>
                <a:ea typeface="MS PGothic" pitchFamily="34" charset="-128"/>
                <a:cs typeface="MS PGothic" charset="0"/>
              </a:rPr>
              <a:t>   Cover the lids with moist gauze or hold them closed with clear tape.</a:t>
            </a:r>
          </a:p>
          <a:p>
            <a:endParaRPr lang="en-IN" altLang="en-US" dirty="0">
              <a:latin typeface="Times New Roman" charset="0"/>
              <a:ea typeface="MS PGothic" charset="-128"/>
            </a:endParaRPr>
          </a:p>
        </p:txBody>
      </p:sp>
      <p:sp>
        <p:nvSpPr>
          <p:cNvPr id="210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6E85F7A-4544-074F-B302-2F289E6AEBEC}" type="slidenum">
              <a:rPr lang="en-US" altLang="en-US" sz="1200"/>
              <a:pPr eaLnBrk="1" hangingPunct="1"/>
              <a:t>65</a:t>
            </a:fld>
            <a:endParaRPr lang="en-US" altLang="en-US" sz="1200" dirty="0"/>
          </a:p>
        </p:txBody>
      </p:sp>
    </p:spTree>
    <p:extLst>
      <p:ext uri="{BB962C8B-B14F-4D97-AF65-F5344CB8AC3E}">
        <p14:creationId xmlns:p14="http://schemas.microsoft.com/office/powerpoint/2010/main" val="45448257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a:ln/>
        </p:spPr>
      </p:sp>
      <p:sp>
        <p:nvSpPr>
          <p:cNvPr id="211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10.   Blast injuries</a:t>
            </a:r>
            <a:endParaRPr lang="en-IN" altLang="en-US" dirty="0">
              <a:latin typeface="Times New Roman" charset="0"/>
              <a:ea typeface="MS PGothic" charset="-128"/>
            </a:endParaRPr>
          </a:p>
          <a:p>
            <a:r>
              <a:rPr lang="en-US" altLang="en-US" dirty="0">
                <a:latin typeface="Times New Roman" charset="0"/>
                <a:ea typeface="MS PGothic" charset="-128"/>
              </a:rPr>
              <a:t>        a.    Signs and symptoms of blast injuries range from severe pain and loss of vision to foreign bodies within the globe.</a:t>
            </a:r>
            <a:endParaRPr lang="en-IN" altLang="en-US" dirty="0">
              <a:latin typeface="Times New Roman" charset="0"/>
              <a:ea typeface="MS PGothic" charset="-128"/>
            </a:endParaRPr>
          </a:p>
          <a:p>
            <a:r>
              <a:rPr lang="en-US" altLang="en-US" dirty="0">
                <a:latin typeface="Times New Roman" charset="0"/>
                <a:ea typeface="MS PGothic" charset="-128"/>
              </a:rPr>
              <a:t>        b.    Management of injuries to the eye depends on the severity of the injury.</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211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63B6566-96C5-F942-BFE8-81EAF558A1F5}" type="slidenum">
              <a:rPr lang="en-US" altLang="en-US" sz="1200"/>
              <a:pPr eaLnBrk="1" hangingPunct="1"/>
              <a:t>66</a:t>
            </a:fld>
            <a:endParaRPr lang="en-US" altLang="en-US" sz="1200" dirty="0"/>
          </a:p>
        </p:txBody>
      </p:sp>
    </p:spTree>
    <p:extLst>
      <p:ext uri="{BB962C8B-B14F-4D97-AF65-F5344CB8AC3E}">
        <p14:creationId xmlns:p14="http://schemas.microsoft.com/office/powerpoint/2010/main" val="203677248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a:ln/>
        </p:spPr>
      </p:sp>
      <p:sp>
        <p:nvSpPr>
          <p:cNvPr id="212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11.    Contact lenses and artificial eyes</a:t>
            </a:r>
            <a:endParaRPr lang="en-IN" altLang="en-US" dirty="0">
              <a:latin typeface="Times New Roman" charset="0"/>
              <a:ea typeface="MS PGothic" charset="-128"/>
            </a:endParaRPr>
          </a:p>
          <a:p>
            <a:r>
              <a:rPr lang="en-US" altLang="en-US" dirty="0">
                <a:latin typeface="Times New Roman" charset="0"/>
                <a:ea typeface="MS PGothic" charset="-128"/>
              </a:rPr>
              <a:t>         a.    In general, do not attempt to remove contact lenses, except for chemical burns.</a:t>
            </a:r>
            <a:endParaRPr lang="en-IN" altLang="en-US" dirty="0">
              <a:latin typeface="Times New Roman" charset="0"/>
              <a:ea typeface="MS PGothic" charset="-128"/>
            </a:endParaRPr>
          </a:p>
          <a:p>
            <a:r>
              <a:rPr lang="en-US" altLang="en-US" dirty="0">
                <a:latin typeface="Times New Roman" charset="0"/>
                <a:ea typeface="MS PGothic" charset="-128"/>
              </a:rPr>
              <a:t>         b.    To remove a hard contact lens, use a small suction cup, moistening the end with saline.</a:t>
            </a:r>
            <a:endParaRPr lang="en-IN" altLang="en-US" dirty="0">
              <a:latin typeface="Times New Roman" charset="0"/>
              <a:ea typeface="MS PGothic" charset="-128"/>
            </a:endParaRPr>
          </a:p>
          <a:p>
            <a:r>
              <a:rPr lang="en-US" altLang="en-US" dirty="0">
                <a:latin typeface="Times New Roman" charset="0"/>
                <a:ea typeface="MS PGothic" charset="-128"/>
              </a:rPr>
              <a:t>         c.    To remove soft contact lenses, place one or two drops of saline in the eye, gently pinch the lens between your gloved thumb and index finger and lift it off the surface of the eye.</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d.</a:t>
            </a:r>
            <a:r>
              <a:rPr lang="en-US" altLang="en-US" dirty="0">
                <a:latin typeface="Times New Roman" charset="0"/>
                <a:ea typeface="MS PGothic" charset="-128"/>
              </a:rPr>
              <a:t>    Place the lens in a container with sterile saline solution.</a:t>
            </a:r>
            <a:endParaRPr lang="en-IN" altLang="en-US" dirty="0">
              <a:latin typeface="Times New Roman" charset="0"/>
              <a:ea typeface="MS PGothic" charset="-128"/>
            </a:endParaRPr>
          </a:p>
          <a:p>
            <a:r>
              <a:rPr lang="en-US" altLang="en-US" dirty="0">
                <a:latin typeface="Times New Roman" charset="0"/>
                <a:ea typeface="MS PGothic" charset="-128"/>
              </a:rPr>
              <a:t>         e.    Advise the hospital staff if the patient is wearing contact lenses.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S PGothic" pitchFamily="34" charset="-128"/>
                <a:cs typeface="MS PGothic" charset="0"/>
              </a:rPr>
              <a:t>         f.     Care for an artificial eye as you would a normal one.</a:t>
            </a:r>
          </a:p>
          <a:p>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212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A54AB6C-406E-8048-BA21-CEC2E190C9C9}" type="slidenum">
              <a:rPr lang="en-US" altLang="en-US" sz="1200"/>
              <a:pPr eaLnBrk="1" hangingPunct="1"/>
              <a:t>67</a:t>
            </a:fld>
            <a:endParaRPr lang="en-US" altLang="en-US" sz="1200" dirty="0"/>
          </a:p>
        </p:txBody>
      </p:sp>
    </p:spTree>
    <p:extLst>
      <p:ext uri="{BB962C8B-B14F-4D97-AF65-F5344CB8AC3E}">
        <p14:creationId xmlns:p14="http://schemas.microsoft.com/office/powerpoint/2010/main" val="114583902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The figures on this slide show how to remove hard contact lens and soft contact lens. </a:t>
            </a:r>
          </a:p>
        </p:txBody>
      </p:sp>
      <p:sp>
        <p:nvSpPr>
          <p:cNvPr id="214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3336D07-52F7-314A-8FFC-D9ACD7E3A354}" type="slidenum">
              <a:rPr lang="en-US" altLang="en-US" sz="1200"/>
              <a:pPr eaLnBrk="1" hangingPunct="1"/>
              <a:t>68</a:t>
            </a:fld>
            <a:endParaRPr lang="en-US" altLang="en-US" sz="1200" dirty="0"/>
          </a:p>
        </p:txBody>
      </p:sp>
    </p:spTree>
    <p:extLst>
      <p:ext uri="{BB962C8B-B14F-4D97-AF65-F5344CB8AC3E}">
        <p14:creationId xmlns:p14="http://schemas.microsoft.com/office/powerpoint/2010/main" val="163058010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a:ln/>
        </p:spPr>
      </p:sp>
      <p:sp>
        <p:nvSpPr>
          <p:cNvPr id="215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Injuries of the nose</a:t>
            </a:r>
            <a:endParaRPr lang="en-IN" altLang="en-US" dirty="0">
              <a:latin typeface="Times New Roman" charset="0"/>
              <a:ea typeface="MS PGothic" charset="-128"/>
            </a:endParaRPr>
          </a:p>
          <a:p>
            <a:r>
              <a:rPr lang="en-US" altLang="en-US" dirty="0">
                <a:latin typeface="Times New Roman" charset="0"/>
                <a:ea typeface="MS PGothic" charset="-128"/>
              </a:rPr>
              <a:t>       1.    Nosebleeds (epistaxis) are a common problem.</a:t>
            </a:r>
            <a:endParaRPr lang="en-IN" altLang="en-US" dirty="0">
              <a:latin typeface="Times New Roman" charset="0"/>
              <a:ea typeface="MS PGothic" charset="-128"/>
            </a:endParaRPr>
          </a:p>
          <a:p>
            <a:r>
              <a:rPr lang="en-US" altLang="en-US" dirty="0">
                <a:latin typeface="Times New Roman" charset="0"/>
                <a:ea typeface="MS PGothic" charset="-128"/>
              </a:rPr>
              <a:t>              a.    One of the most common causes is digital trauma.</a:t>
            </a:r>
            <a:endParaRPr lang="en-IN" altLang="en-US" dirty="0">
              <a:latin typeface="Times New Roman" charset="0"/>
              <a:ea typeface="MS PGothic" charset="-128"/>
            </a:endParaRPr>
          </a:p>
          <a:p>
            <a:r>
              <a:rPr lang="en-US" altLang="en-US" dirty="0">
                <a:latin typeface="Times New Roman" charset="0"/>
                <a:ea typeface="MS PGothic" charset="-128"/>
              </a:rPr>
              <a:t>              b.   Categorized into anterior and posterior epistaxis.</a:t>
            </a:r>
            <a:endParaRPr lang="en-IN" altLang="en-US" dirty="0">
              <a:latin typeface="Times New Roman" charset="0"/>
              <a:ea typeface="MS PGothic" charset="-128"/>
            </a:endParaRPr>
          </a:p>
          <a:p>
            <a:r>
              <a:rPr lang="en-US" altLang="en-US" dirty="0">
                <a:latin typeface="Times New Roman" charset="0"/>
                <a:ea typeface="MS PGothic" charset="-128"/>
              </a:rPr>
              <a:t>              c.    Anterior nosebleeds usually originate from the area of the septum and bleed fairly slowly.</a:t>
            </a:r>
            <a:endParaRPr lang="en-IN" altLang="en-US" dirty="0">
              <a:latin typeface="Times New Roman" charset="0"/>
              <a:ea typeface="MS PGothic" charset="-128"/>
            </a:endParaRPr>
          </a:p>
          <a:p>
            <a:r>
              <a:rPr lang="en-US" altLang="en-US" dirty="0">
                <a:latin typeface="Times New Roman" charset="0"/>
                <a:ea typeface="MS PGothic" charset="-128"/>
              </a:rPr>
              <a:t>              d.    Posterior nosebleeds are usually more severe and often cause blood to drain into the patient’s throat.</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215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39C3BD9-B4D4-9D43-8211-371CF6EBFBDE}" type="slidenum">
              <a:rPr lang="en-US" altLang="en-US" sz="1200"/>
              <a:pPr eaLnBrk="1" hangingPunct="1"/>
              <a:t>69</a:t>
            </a:fld>
            <a:endParaRPr lang="en-US" altLang="en-US" sz="1200" dirty="0"/>
          </a:p>
        </p:txBody>
      </p:sp>
    </p:spTree>
    <p:extLst>
      <p:ext uri="{BB962C8B-B14F-4D97-AF65-F5344CB8AC3E}">
        <p14:creationId xmlns:p14="http://schemas.microsoft.com/office/powerpoint/2010/main" val="112100536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a:ln/>
        </p:spPr>
      </p:sp>
      <p:sp>
        <p:nvSpPr>
          <p:cNvPr id="216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2.    Blunt injuries to the nose may be associated with fractures and soft-tissue injuries of the face, head injuries, and/or injuries to the cervical spine.</a:t>
            </a:r>
            <a:endParaRPr lang="en-IN" altLang="en-US" dirty="0">
              <a:latin typeface="Times New Roman" charset="0"/>
              <a:ea typeface="MS PGothic" charset="-128"/>
            </a:endParaRPr>
          </a:p>
        </p:txBody>
      </p:sp>
      <p:sp>
        <p:nvSpPr>
          <p:cNvPr id="216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07CABFA-68BE-E940-9D68-D2F79D93AECF}" type="slidenum">
              <a:rPr lang="en-US" altLang="en-US" sz="1200"/>
              <a:pPr eaLnBrk="1" hangingPunct="1"/>
              <a:t>70</a:t>
            </a:fld>
            <a:endParaRPr lang="en-US" altLang="en-US" sz="1200" dirty="0"/>
          </a:p>
        </p:txBody>
      </p:sp>
    </p:spTree>
    <p:extLst>
      <p:ext uri="{BB962C8B-B14F-4D97-AF65-F5344CB8AC3E}">
        <p14:creationId xmlns:p14="http://schemas.microsoft.com/office/powerpoint/2010/main" val="863184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II. Anatomy and Physiology</a:t>
            </a:r>
          </a:p>
          <a:p>
            <a:r>
              <a:rPr lang="en-US" altLang="en-US" dirty="0">
                <a:latin typeface="Times New Roman" charset="0"/>
                <a:ea typeface="MS PGothic" charset="-128"/>
              </a:rPr>
              <a:t>A.    The head is divided into the following:</a:t>
            </a:r>
            <a:endParaRPr lang="en-IN" altLang="en-US" dirty="0">
              <a:latin typeface="Times New Roman" charset="0"/>
              <a:ea typeface="MS PGothic" charset="-128"/>
            </a:endParaRPr>
          </a:p>
          <a:p>
            <a:r>
              <a:rPr lang="en-US" altLang="en-US" dirty="0">
                <a:latin typeface="Times New Roman" charset="0"/>
                <a:ea typeface="MS PGothic" charset="-128"/>
              </a:rPr>
              <a:t>       1.    Cranium</a:t>
            </a:r>
            <a:endParaRPr lang="en-IN" altLang="en-US" dirty="0">
              <a:latin typeface="Times New Roman" charset="0"/>
              <a:ea typeface="MS PGothic" charset="-128"/>
            </a:endParaRPr>
          </a:p>
          <a:p>
            <a:r>
              <a:rPr lang="en-US" altLang="en-US" dirty="0">
                <a:latin typeface="Times New Roman" charset="0"/>
                <a:ea typeface="MS PGothic" charset="-128"/>
              </a:rPr>
              <a:t>              a.   Also referred to as the skull</a:t>
            </a:r>
            <a:endParaRPr lang="en-IN" altLang="en-US" dirty="0">
              <a:latin typeface="Times New Roman" charset="0"/>
              <a:ea typeface="MS PGothic" charset="-128"/>
            </a:endParaRPr>
          </a:p>
          <a:p>
            <a:r>
              <a:rPr lang="en-US" altLang="en-US" dirty="0">
                <a:latin typeface="Times New Roman" charset="0"/>
                <a:ea typeface="MS PGothic" charset="-128"/>
              </a:rPr>
              <a:t>              b.   Contains the brain</a:t>
            </a:r>
            <a:endParaRPr lang="en-IN" altLang="en-US" dirty="0">
              <a:latin typeface="Times New Roman" charset="0"/>
              <a:ea typeface="MS PGothic" charset="-128"/>
            </a:endParaRPr>
          </a:p>
          <a:p>
            <a:r>
              <a:rPr lang="en-US" altLang="en-US" dirty="0">
                <a:latin typeface="Times New Roman" charset="0"/>
                <a:ea typeface="MS PGothic" charset="-128"/>
              </a:rPr>
              <a:t>              c.   The most posterior portion of the cranium is called the occiput.</a:t>
            </a:r>
            <a:endParaRPr lang="en-IN" altLang="en-US" dirty="0">
              <a:latin typeface="Times New Roman" charset="0"/>
              <a:ea typeface="MS PGothic" charset="-128"/>
            </a:endParaRPr>
          </a:p>
          <a:p>
            <a:r>
              <a:rPr lang="en-US" altLang="en-US" dirty="0">
                <a:latin typeface="Times New Roman" charset="0"/>
                <a:ea typeface="MS PGothic" charset="-128"/>
              </a:rPr>
              <a:t>              d.   On each side of the cranium, the lateral portions are called the temples or temporal regions.</a:t>
            </a:r>
            <a:endParaRPr lang="en-IN" altLang="en-US" dirty="0">
              <a:latin typeface="Times New Roman" charset="0"/>
              <a:ea typeface="MS PGothic" charset="-128"/>
            </a:endParaRPr>
          </a:p>
          <a:p>
            <a:r>
              <a:rPr lang="en-US" altLang="en-US" dirty="0">
                <a:latin typeface="Times New Roman" charset="0"/>
                <a:ea typeface="MS PGothic" charset="-128"/>
              </a:rPr>
              <a:t>              e.   The forehead is called the frontal region.</a:t>
            </a:r>
            <a:endParaRPr lang="en-IN" altLang="en-US" dirty="0">
              <a:latin typeface="Times New Roman" charset="0"/>
              <a:ea typeface="MS PGothic" charset="-128"/>
            </a:endParaRPr>
          </a:p>
          <a:p>
            <a:r>
              <a:rPr lang="en-US" altLang="en-US" dirty="0">
                <a:latin typeface="Times New Roman" charset="0"/>
                <a:ea typeface="MS PGothic" charset="-128"/>
              </a:rPr>
              <a:t>              f.    Anterior to the ear, in the temporal region, you can feel the pulse of the superficial temporal artery.</a:t>
            </a:r>
            <a:endParaRPr lang="en-IN" altLang="en-US" dirty="0">
              <a:latin typeface="Times New Roman" charset="0"/>
              <a:ea typeface="MS PGothic" charset="-128"/>
            </a:endParaRPr>
          </a:p>
        </p:txBody>
      </p:sp>
      <p:sp>
        <p:nvSpPr>
          <p:cNvPr id="148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F9F6CD6-0EC6-FB4E-B6E1-B0CFF6D13621}" type="slidenum">
              <a:rPr lang="en-US" altLang="en-US" sz="1200"/>
              <a:pPr eaLnBrk="1" hangingPunct="1"/>
              <a:t>8</a:t>
            </a:fld>
            <a:endParaRPr lang="en-US" altLang="en-US" sz="1200" dirty="0"/>
          </a:p>
        </p:txBody>
      </p:sp>
    </p:spTree>
    <p:extLst>
      <p:ext uri="{BB962C8B-B14F-4D97-AF65-F5344CB8AC3E}">
        <p14:creationId xmlns:p14="http://schemas.microsoft.com/office/powerpoint/2010/main" val="82241200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a:ln/>
        </p:spPr>
      </p:sp>
      <p:sp>
        <p:nvSpPr>
          <p:cNvPr id="217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3.    Assess the nose structures for injury.</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217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560C145-AA1C-8E45-A565-E0EF46F95FE6}" type="slidenum">
              <a:rPr lang="en-US" altLang="en-US" sz="1200"/>
              <a:pPr eaLnBrk="1" hangingPunct="1"/>
              <a:t>71</a:t>
            </a:fld>
            <a:endParaRPr lang="en-US" altLang="en-US" sz="1200" dirty="0"/>
          </a:p>
        </p:txBody>
      </p:sp>
    </p:spTree>
    <p:extLst>
      <p:ext uri="{BB962C8B-B14F-4D97-AF65-F5344CB8AC3E}">
        <p14:creationId xmlns:p14="http://schemas.microsoft.com/office/powerpoint/2010/main" val="129565443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a:ln/>
        </p:spPr>
      </p:sp>
      <p:sp>
        <p:nvSpPr>
          <p:cNvPr id="218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sz="1200" kern="1200" dirty="0">
                <a:solidFill>
                  <a:schemeClr val="tx1"/>
                </a:solidFill>
                <a:effectLst/>
                <a:latin typeface="Times New Roman" pitchFamily="18" charset="0"/>
                <a:ea typeface="MS PGothic" pitchFamily="34" charset="-128"/>
                <a:cs typeface="MS PGothic" charset="0"/>
              </a:rPr>
              <a:t>      a.   Patients with severe nasal injury may also have cervical spine injury.</a:t>
            </a:r>
          </a:p>
          <a:p>
            <a:r>
              <a:rPr lang="en-US" sz="1200" kern="1200" dirty="0">
                <a:solidFill>
                  <a:schemeClr val="tx1"/>
                </a:solidFill>
                <a:effectLst/>
                <a:latin typeface="Times New Roman" pitchFamily="18" charset="0"/>
                <a:ea typeface="MS PGothic" pitchFamily="34" charset="-128"/>
                <a:cs typeface="MS PGothic" charset="0"/>
              </a:rPr>
              <a:t>      b.   Cerebrospinal fluid (CSF) may escape down through the nose following a fracture at the base of the skull.</a:t>
            </a:r>
          </a:p>
          <a:p>
            <a:r>
              <a:rPr lang="en-US" sz="1200" kern="1200" dirty="0">
                <a:solidFill>
                  <a:schemeClr val="tx1"/>
                </a:solidFill>
                <a:effectLst/>
                <a:latin typeface="Times New Roman" pitchFamily="18" charset="0"/>
                <a:ea typeface="MS PGothic" pitchFamily="34" charset="-128"/>
                <a:cs typeface="MS PGothic" charset="0"/>
              </a:rPr>
              <a:t>4.   Control bleeding by applying a sterile dressing.</a:t>
            </a:r>
          </a:p>
          <a:p>
            <a:r>
              <a:rPr lang="en-US" sz="1200" kern="1200" dirty="0">
                <a:solidFill>
                  <a:schemeClr val="tx1"/>
                </a:solidFill>
                <a:effectLst/>
                <a:latin typeface="Times New Roman" pitchFamily="18" charset="0"/>
                <a:ea typeface="MS PGothic" pitchFamily="34" charset="-128"/>
                <a:cs typeface="MS PGothic" charset="0"/>
              </a:rPr>
              <a:t>      a.   If the patient is bleeding heavily, it could be the result of significant trauma.</a:t>
            </a:r>
          </a:p>
          <a:p>
            <a:r>
              <a:rPr lang="en-US" sz="1200" kern="1200" dirty="0">
                <a:solidFill>
                  <a:schemeClr val="tx1"/>
                </a:solidFill>
                <a:effectLst/>
                <a:latin typeface="Times New Roman" pitchFamily="18" charset="0"/>
                <a:ea typeface="MS PGothic" pitchFamily="34" charset="-128"/>
                <a:cs typeface="MS PGothic" charset="0"/>
              </a:rPr>
              <a:t>      b.   For a nontrauma patient who is bleeding from the nose, place the patient in a sitting position, leaning forward, and pinch the nostrils together. </a:t>
            </a:r>
          </a:p>
          <a:p>
            <a:endParaRPr lang="en-IN" altLang="en-US" dirty="0">
              <a:latin typeface="Times New Roman" charset="0"/>
              <a:ea typeface="MS PGothic" charset="-128"/>
            </a:endParaRPr>
          </a:p>
        </p:txBody>
      </p:sp>
      <p:sp>
        <p:nvSpPr>
          <p:cNvPr id="218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56D4210-1A6D-8B49-899E-91958B9E8367}" type="slidenum">
              <a:rPr lang="en-US" altLang="en-US" sz="1200"/>
              <a:pPr eaLnBrk="1" hangingPunct="1"/>
              <a:t>72</a:t>
            </a:fld>
            <a:endParaRPr lang="en-US" altLang="en-US" sz="1200" dirty="0"/>
          </a:p>
        </p:txBody>
      </p:sp>
    </p:spTree>
    <p:extLst>
      <p:ext uri="{BB962C8B-B14F-4D97-AF65-F5344CB8AC3E}">
        <p14:creationId xmlns:p14="http://schemas.microsoft.com/office/powerpoint/2010/main" val="57982443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a:ln/>
        </p:spPr>
      </p:sp>
      <p:sp>
        <p:nvSpPr>
          <p:cNvPr id="219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Injuries of the ear</a:t>
            </a:r>
            <a:endParaRPr lang="en-IN" altLang="en-US" dirty="0">
              <a:latin typeface="Times New Roman" charset="0"/>
              <a:ea typeface="MS PGothic" charset="-128"/>
            </a:endParaRPr>
          </a:p>
          <a:p>
            <a:r>
              <a:rPr lang="en-US" altLang="en-US" dirty="0">
                <a:latin typeface="Times New Roman" charset="0"/>
                <a:ea typeface="MS PGothic" charset="-128"/>
              </a:rPr>
              <a:t>       1.    Divided into three parts:</a:t>
            </a:r>
            <a:endParaRPr lang="en-IN" altLang="en-US" dirty="0">
              <a:latin typeface="Times New Roman" charset="0"/>
              <a:ea typeface="MS PGothic" charset="-128"/>
            </a:endParaRPr>
          </a:p>
          <a:p>
            <a:r>
              <a:rPr lang="en-US" altLang="en-US" dirty="0">
                <a:latin typeface="Times New Roman" charset="0"/>
                <a:ea typeface="MS PGothic" charset="-128"/>
              </a:rPr>
              <a:t>              a.    External ear</a:t>
            </a:r>
            <a:endParaRPr lang="en-IN" altLang="en-US" dirty="0">
              <a:latin typeface="Times New Roman" charset="0"/>
              <a:ea typeface="MS PGothic" charset="-128"/>
            </a:endParaRPr>
          </a:p>
          <a:p>
            <a:r>
              <a:rPr lang="en-US" altLang="en-US" dirty="0">
                <a:latin typeface="Times New Roman" charset="0"/>
                <a:ea typeface="MS PGothic" charset="-128"/>
              </a:rPr>
              <a:t>              b.    Middle ear</a:t>
            </a:r>
            <a:endParaRPr lang="en-IN" altLang="en-US" dirty="0">
              <a:latin typeface="Times New Roman" charset="0"/>
              <a:ea typeface="MS PGothic" charset="-128"/>
            </a:endParaRPr>
          </a:p>
          <a:p>
            <a:r>
              <a:rPr lang="en-US" altLang="en-US" dirty="0">
                <a:latin typeface="Times New Roman" charset="0"/>
                <a:ea typeface="MS PGothic" charset="-128"/>
              </a:rPr>
              <a:t>              c.    Inner ear</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219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7C99842-7FB4-F14F-9FEE-C42DB8C7DF7E}" type="slidenum">
              <a:rPr lang="en-US" altLang="en-US" sz="1200"/>
              <a:pPr eaLnBrk="1" hangingPunct="1"/>
              <a:t>73</a:t>
            </a:fld>
            <a:endParaRPr lang="en-US" altLang="en-US" sz="1200" dirty="0"/>
          </a:p>
        </p:txBody>
      </p:sp>
    </p:spTree>
    <p:extLst>
      <p:ext uri="{BB962C8B-B14F-4D97-AF65-F5344CB8AC3E}">
        <p14:creationId xmlns:p14="http://schemas.microsoft.com/office/powerpoint/2010/main" val="197588857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a:ln/>
        </p:spPr>
      </p:sp>
      <p:sp>
        <p:nvSpPr>
          <p:cNvPr id="220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The figure on this slide shows the structure of the ear. </a:t>
            </a:r>
          </a:p>
        </p:txBody>
      </p:sp>
      <p:sp>
        <p:nvSpPr>
          <p:cNvPr id="220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220FF72-16DB-B44C-A8B9-D6777E459476}" type="slidenum">
              <a:rPr lang="en-US" altLang="en-US" sz="1200"/>
              <a:pPr eaLnBrk="1" hangingPunct="1"/>
              <a:t>74</a:t>
            </a:fld>
            <a:endParaRPr lang="en-US" altLang="en-US" sz="1200" dirty="0"/>
          </a:p>
        </p:txBody>
      </p:sp>
    </p:spTree>
    <p:extLst>
      <p:ext uri="{BB962C8B-B14F-4D97-AF65-F5344CB8AC3E}">
        <p14:creationId xmlns:p14="http://schemas.microsoft.com/office/powerpoint/2010/main" val="7209558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p:cNvSpPr>
            <a:spLocks noGrp="1" noRot="1" noChangeAspect="1" noTextEdit="1"/>
          </p:cNvSpPr>
          <p:nvPr>
            <p:ph type="sldImg"/>
          </p:nvPr>
        </p:nvSpPr>
        <p:spPr>
          <a:ln/>
        </p:spPr>
      </p:sp>
      <p:sp>
        <p:nvSpPr>
          <p:cNvPr id="221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2.    Ears are often injured, but they do not usually bleed very much.</a:t>
            </a:r>
            <a:endParaRPr lang="en-IN" altLang="en-US" dirty="0">
              <a:latin typeface="Times New Roman" charset="0"/>
              <a:ea typeface="MS PGothic" charset="-128"/>
            </a:endParaRPr>
          </a:p>
          <a:p>
            <a:r>
              <a:rPr lang="en-US" altLang="en-US" dirty="0">
                <a:latin typeface="Times New Roman" charset="0"/>
                <a:ea typeface="MS PGothic" charset="-128"/>
              </a:rPr>
              <a:t>       a.    If local pressure does not control bleeding, apply a roller dressing.</a:t>
            </a:r>
            <a:endParaRPr lang="en-IN" altLang="en-US" dirty="0">
              <a:latin typeface="Times New Roman" charset="0"/>
              <a:ea typeface="MS PGothic" charset="-128"/>
            </a:endParaRPr>
          </a:p>
          <a:p>
            <a:r>
              <a:rPr lang="en-US" altLang="en-US" dirty="0">
                <a:latin typeface="Times New Roman" charset="0"/>
                <a:ea typeface="MS PGothic" charset="-128"/>
              </a:rPr>
              <a:t>3.    In case of an ear avulsion, wrap the avulsed part in a moist, sterile dressing and put it in a plastic bag labeled with the patient’s name.</a:t>
            </a:r>
            <a:endParaRPr lang="en-IN" altLang="en-US" dirty="0">
              <a:latin typeface="Times New Roman" charset="0"/>
              <a:ea typeface="MS PGothic" charset="-128"/>
            </a:endParaRPr>
          </a:p>
          <a:p>
            <a:r>
              <a:rPr lang="en-US" altLang="en-US" dirty="0">
                <a:latin typeface="Times New Roman" charset="0"/>
                <a:ea typeface="MS PGothic" charset="-128"/>
              </a:rPr>
              <a:t>4.    Tympanic membrane rupture</a:t>
            </a:r>
            <a:endParaRPr lang="en-IN" altLang="en-US" dirty="0">
              <a:latin typeface="Times New Roman" charset="0"/>
              <a:ea typeface="MS PGothic" charset="-128"/>
            </a:endParaRPr>
          </a:p>
          <a:p>
            <a:r>
              <a:rPr lang="en-US" altLang="en-US" dirty="0">
                <a:latin typeface="Times New Roman" charset="0"/>
                <a:ea typeface="MS PGothic" charset="-128"/>
              </a:rPr>
              <a:t>       a.    Sudden changes in pressure created by a blast wave may cause rupture. </a:t>
            </a:r>
            <a:endParaRPr lang="en-IN" altLang="en-US" dirty="0">
              <a:latin typeface="Times New Roman" charset="0"/>
              <a:ea typeface="MS PGothic" charset="-128"/>
            </a:endParaRPr>
          </a:p>
          <a:p>
            <a:r>
              <a:rPr lang="en-US" altLang="en-US" dirty="0">
                <a:latin typeface="Times New Roman" charset="0"/>
                <a:ea typeface="MS PGothic" charset="-128"/>
              </a:rPr>
              <a:t>       b.    Patients will report severe pain, difficulty hearing, or ringing in the affected ear. </a:t>
            </a:r>
            <a:endParaRPr lang="en-IN" altLang="en-US" dirty="0">
              <a:latin typeface="Times New Roman" charset="0"/>
              <a:ea typeface="MS PGothic" charset="-128"/>
            </a:endParaRPr>
          </a:p>
        </p:txBody>
      </p:sp>
      <p:sp>
        <p:nvSpPr>
          <p:cNvPr id="221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6EA87FD-6358-E54A-B6C0-D40775E3A187}" type="slidenum">
              <a:rPr lang="en-US" altLang="en-US" sz="1200"/>
              <a:pPr eaLnBrk="1" hangingPunct="1"/>
              <a:t>75</a:t>
            </a:fld>
            <a:endParaRPr lang="en-US" altLang="en-US" sz="1200" dirty="0"/>
          </a:p>
        </p:txBody>
      </p:sp>
    </p:spTree>
    <p:extLst>
      <p:ext uri="{BB962C8B-B14F-4D97-AF65-F5344CB8AC3E}">
        <p14:creationId xmlns:p14="http://schemas.microsoft.com/office/powerpoint/2010/main" val="52978741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a:ln/>
        </p:spPr>
      </p:sp>
      <p:sp>
        <p:nvSpPr>
          <p:cNvPr id="222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       c.    May be caused by insertion of objects too far into the ear</a:t>
            </a:r>
            <a:endParaRPr lang="en-IN" altLang="en-US" dirty="0">
              <a:latin typeface="Times New Roman" charset="0"/>
              <a:ea typeface="MS PGothic" charset="-128"/>
            </a:endParaRPr>
          </a:p>
          <a:p>
            <a:r>
              <a:rPr lang="en-US" altLang="en-US" dirty="0">
                <a:latin typeface="Times New Roman" charset="0"/>
                <a:ea typeface="MS PGothic" charset="-128"/>
              </a:rPr>
              <a:t>5.    Children place foreign bodies in the external auditory canal.</a:t>
            </a:r>
            <a:endParaRPr lang="en-IN" altLang="en-US" dirty="0">
              <a:latin typeface="Times New Roman" charset="0"/>
              <a:ea typeface="MS PGothic" charset="-128"/>
            </a:endParaRPr>
          </a:p>
          <a:p>
            <a:r>
              <a:rPr lang="en-US" altLang="en-US" dirty="0">
                <a:latin typeface="Times New Roman" charset="0"/>
                <a:ea typeface="MS PGothic" charset="-128"/>
              </a:rPr>
              <a:t>       a.    All foreign bodies should be removed by a physician.</a:t>
            </a:r>
            <a:endParaRPr lang="en-IN" altLang="en-US" dirty="0">
              <a:latin typeface="Times New Roman" charset="0"/>
              <a:ea typeface="MS PGothic" charset="-128"/>
            </a:endParaRPr>
          </a:p>
          <a:p>
            <a:r>
              <a:rPr lang="en-US" altLang="en-US" dirty="0">
                <a:latin typeface="Times New Roman" charset="0"/>
                <a:ea typeface="MS PGothic" charset="-128"/>
              </a:rPr>
              <a:t>       b.    Do not try to manipulate the foreign body; you may push it further into the ear.</a:t>
            </a:r>
            <a:endParaRPr lang="en-IN" altLang="en-US" dirty="0">
              <a:latin typeface="Times New Roman" charset="0"/>
              <a:ea typeface="MS PGothic" charset="-128"/>
            </a:endParaRPr>
          </a:p>
          <a:p>
            <a:r>
              <a:rPr lang="en-US" altLang="en-US" dirty="0">
                <a:latin typeface="Times New Roman" charset="0"/>
                <a:ea typeface="MS PGothic" charset="-128"/>
              </a:rPr>
              <a:t>6.    Clear fluid coming from the ear may indicate a skull fracture.</a:t>
            </a:r>
            <a:endParaRPr lang="en-IN" altLang="en-US" dirty="0">
              <a:latin typeface="Times New Roman" charset="0"/>
              <a:ea typeface="MS PGothic" charset="-128"/>
            </a:endParaRPr>
          </a:p>
        </p:txBody>
      </p:sp>
      <p:sp>
        <p:nvSpPr>
          <p:cNvPr id="222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6B4482C-EC0E-3141-B91D-E22AF15067E2}" type="slidenum">
              <a:rPr lang="en-US" altLang="en-US" sz="1200"/>
              <a:pPr eaLnBrk="1" hangingPunct="1"/>
              <a:t>76</a:t>
            </a:fld>
            <a:endParaRPr lang="en-US" altLang="en-US" sz="1200" dirty="0"/>
          </a:p>
        </p:txBody>
      </p:sp>
    </p:spTree>
    <p:extLst>
      <p:ext uri="{BB962C8B-B14F-4D97-AF65-F5344CB8AC3E}">
        <p14:creationId xmlns:p14="http://schemas.microsoft.com/office/powerpoint/2010/main" val="66988344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a:ln/>
        </p:spPr>
      </p:sp>
      <p:sp>
        <p:nvSpPr>
          <p:cNvPr id="223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D.    Facial fractures</a:t>
            </a:r>
            <a:endParaRPr lang="en-IN" altLang="en-US" dirty="0">
              <a:latin typeface="Times New Roman" charset="0"/>
              <a:ea typeface="MS PGothic" charset="-128"/>
            </a:endParaRPr>
          </a:p>
          <a:p>
            <a:r>
              <a:rPr lang="en-US" altLang="en-US" dirty="0">
                <a:latin typeface="Times New Roman" charset="0"/>
                <a:ea typeface="MS PGothic" charset="-128"/>
              </a:rPr>
              <a:t>        1.    Typically result from blunt impact</a:t>
            </a:r>
            <a:endParaRPr lang="en-IN" altLang="en-US" dirty="0">
              <a:latin typeface="Times New Roman" charset="0"/>
              <a:ea typeface="MS PGothic" charset="-128"/>
            </a:endParaRPr>
          </a:p>
          <a:p>
            <a:r>
              <a:rPr lang="en-US" altLang="en-US" dirty="0">
                <a:latin typeface="Times New Roman" charset="0"/>
                <a:ea typeface="MS PGothic" charset="-128"/>
              </a:rPr>
              <a:t>        2.    Assume that any patient who has sustained a direct blow to the mouth or nose has a facial fracture.</a:t>
            </a:r>
            <a:endParaRPr lang="en-IN" altLang="en-US" dirty="0">
              <a:latin typeface="Times New Roman" charset="0"/>
              <a:ea typeface="MS PGothic" charset="-128"/>
            </a:endParaRPr>
          </a:p>
          <a:p>
            <a:r>
              <a:rPr lang="en-US" altLang="en-US" dirty="0">
                <a:latin typeface="Times New Roman" charset="0"/>
                <a:ea typeface="MS PGothic" charset="-128"/>
              </a:rPr>
              <a:t>        3.    Signs and symptoms include</a:t>
            </a:r>
            <a:r>
              <a:rPr lang="en-IN" altLang="en-US" dirty="0">
                <a:latin typeface="Times New Roman" charset="0"/>
                <a:ea typeface="MS PGothic" charset="-128"/>
              </a:rPr>
              <a:t> </a:t>
            </a:r>
            <a:r>
              <a:rPr lang="en-US" altLang="en-US" dirty="0">
                <a:latin typeface="Times New Roman" charset="0"/>
                <a:ea typeface="MS PGothic" charset="-128"/>
              </a:rPr>
              <a:t>bleeding in the mouth</a:t>
            </a:r>
            <a:r>
              <a:rPr lang="en-IN" altLang="en-US" dirty="0">
                <a:latin typeface="Times New Roman" charset="0"/>
                <a:ea typeface="MS PGothic" charset="-128"/>
              </a:rPr>
              <a:t>, </a:t>
            </a:r>
            <a:r>
              <a:rPr lang="en-US" altLang="en-US" dirty="0">
                <a:latin typeface="Times New Roman" charset="0"/>
                <a:ea typeface="MS PGothic" charset="-128"/>
              </a:rPr>
              <a:t>inability to swallow or talk</a:t>
            </a:r>
            <a:r>
              <a:rPr lang="en-IN" altLang="en-US" dirty="0">
                <a:latin typeface="Times New Roman" charset="0"/>
                <a:ea typeface="MS PGothic" charset="-128"/>
              </a:rPr>
              <a:t>, </a:t>
            </a:r>
            <a:r>
              <a:rPr lang="en-US" altLang="en-US" dirty="0">
                <a:latin typeface="Times New Roman" charset="0"/>
                <a:ea typeface="MS PGothic" charset="-128"/>
              </a:rPr>
              <a:t>absent or loose teeth</a:t>
            </a:r>
            <a:r>
              <a:rPr lang="en-IN" altLang="en-US" dirty="0">
                <a:latin typeface="Times New Roman" charset="0"/>
                <a:ea typeface="MS PGothic" charset="-128"/>
              </a:rPr>
              <a:t>, and/or </a:t>
            </a:r>
            <a:r>
              <a:rPr lang="en-US" altLang="en-US" dirty="0">
                <a:latin typeface="Times New Roman" charset="0"/>
                <a:ea typeface="MS PGothic" charset="-128"/>
              </a:rPr>
              <a:t>movable bone fragments</a:t>
            </a:r>
            <a:endParaRPr lang="en-IN" altLang="en-US" dirty="0">
              <a:latin typeface="Times New Roman" charset="0"/>
              <a:ea typeface="MS PGothic" charset="-128"/>
            </a:endParaRPr>
          </a:p>
        </p:txBody>
      </p:sp>
      <p:sp>
        <p:nvSpPr>
          <p:cNvPr id="223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F362D02-8CE4-B541-BD7A-C008A576834A}" type="slidenum">
              <a:rPr lang="en-US" altLang="en-US" sz="1200"/>
              <a:pPr eaLnBrk="1" hangingPunct="1"/>
              <a:t>77</a:t>
            </a:fld>
            <a:endParaRPr lang="en-US" altLang="en-US" sz="1200" dirty="0"/>
          </a:p>
        </p:txBody>
      </p:sp>
    </p:spTree>
    <p:extLst>
      <p:ext uri="{BB962C8B-B14F-4D97-AF65-F5344CB8AC3E}">
        <p14:creationId xmlns:p14="http://schemas.microsoft.com/office/powerpoint/2010/main" val="162174892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a:ln/>
        </p:spPr>
      </p:sp>
      <p:sp>
        <p:nvSpPr>
          <p:cNvPr id="224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4.    Facial fractures alone are not acute emergencies unless there is serious bleeding.</a:t>
            </a:r>
            <a:endParaRPr lang="en-IN" altLang="en-US" dirty="0">
              <a:latin typeface="Times New Roman" charset="0"/>
              <a:ea typeface="MS PGothic" charset="-128"/>
            </a:endParaRPr>
          </a:p>
          <a:p>
            <a:r>
              <a:rPr lang="en-US" altLang="en-US" dirty="0">
                <a:latin typeface="Times New Roman" charset="0"/>
                <a:ea typeface="MS PGothic" charset="-128"/>
              </a:rPr>
              <a:t>       a.    In addition to external hemorrhage, there is the danger of blood clots lodging in the upper airway and causing an obstruction.</a:t>
            </a:r>
            <a:endParaRPr lang="en-IN" altLang="en-US" dirty="0">
              <a:latin typeface="Times New Roman" charset="0"/>
              <a:ea typeface="MS PGothic" charset="-128"/>
            </a:endParaRPr>
          </a:p>
          <a:p>
            <a:r>
              <a:rPr lang="en-US" altLang="en-US" dirty="0">
                <a:latin typeface="Times New Roman" charset="0"/>
                <a:ea typeface="MS PGothic" charset="-128"/>
              </a:rPr>
              <a:t>5.    Plastic surgeons can repair the damage to the face and mouth if the injuries are treated within 7 to 10 days.</a:t>
            </a:r>
            <a:endParaRPr lang="en-IN" altLang="en-US" dirty="0">
              <a:latin typeface="Times New Roman" charset="0"/>
              <a:ea typeface="MS PGothic" charset="-128"/>
            </a:endParaRPr>
          </a:p>
          <a:p>
            <a:r>
              <a:rPr lang="en-US" altLang="en-US" dirty="0">
                <a:latin typeface="Times New Roman" charset="0"/>
                <a:ea typeface="MS PGothic" charset="-128"/>
              </a:rPr>
              <a:t>       a.    Remove and save loose teeth or bone fragments from the mouth because it is often possible to replant them.</a:t>
            </a:r>
            <a:endParaRPr lang="en-IN" altLang="en-US" dirty="0">
              <a:latin typeface="Times New Roman" charset="0"/>
              <a:ea typeface="MS PGothic" charset="-128"/>
            </a:endParaRPr>
          </a:p>
          <a:p>
            <a:r>
              <a:rPr lang="en-US" altLang="en-US" dirty="0">
                <a:latin typeface="Times New Roman" charset="0"/>
                <a:ea typeface="MS PGothic" charset="-128"/>
              </a:rPr>
              <a:t>       b.    Remove any loose dentures or dental bridges to protect against airway obstruction.</a:t>
            </a:r>
            <a:endParaRPr lang="en-IN" altLang="en-US" dirty="0">
              <a:latin typeface="Times New Roman" charset="0"/>
              <a:ea typeface="MS PGothic" charset="-128"/>
            </a:endParaRPr>
          </a:p>
          <a:p>
            <a:r>
              <a:rPr lang="en-US" altLang="en-US" dirty="0">
                <a:latin typeface="Times New Roman" charset="0"/>
                <a:ea typeface="MS PGothic" charset="-128"/>
              </a:rPr>
              <a:t>6.    Another source of airway obstruction is swelling, which can be extreme within the first 24 hours after injury.</a:t>
            </a:r>
            <a:endParaRPr lang="en-IN" altLang="en-US" dirty="0">
              <a:latin typeface="Times New Roman" charset="0"/>
              <a:ea typeface="MS PGothic" charset="-128"/>
            </a:endParaRPr>
          </a:p>
        </p:txBody>
      </p:sp>
      <p:sp>
        <p:nvSpPr>
          <p:cNvPr id="224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23E2612-ADBC-1845-A67C-34A19B573533}" type="slidenum">
              <a:rPr lang="en-US" altLang="en-US" sz="1200"/>
              <a:pPr eaLnBrk="1" hangingPunct="1"/>
              <a:t>78</a:t>
            </a:fld>
            <a:endParaRPr lang="en-US" altLang="en-US" sz="1200" dirty="0"/>
          </a:p>
        </p:txBody>
      </p:sp>
    </p:spTree>
    <p:extLst>
      <p:ext uri="{BB962C8B-B14F-4D97-AF65-F5344CB8AC3E}">
        <p14:creationId xmlns:p14="http://schemas.microsoft.com/office/powerpoint/2010/main" val="87176836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p:cNvSpPr>
            <a:spLocks noGrp="1" noRot="1" noChangeAspect="1" noTextEdit="1"/>
          </p:cNvSpPr>
          <p:nvPr>
            <p:ph type="sldImg"/>
          </p:nvPr>
        </p:nvSpPr>
        <p:spPr>
          <a:ln/>
        </p:spPr>
      </p:sp>
      <p:sp>
        <p:nvSpPr>
          <p:cNvPr id="225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E.    Dental injuries</a:t>
            </a:r>
            <a:endParaRPr lang="en-IN" altLang="en-US" dirty="0">
              <a:latin typeface="Times New Roman" charset="0"/>
              <a:ea typeface="MS PGothic" charset="-128"/>
            </a:endParaRPr>
          </a:p>
          <a:p>
            <a:r>
              <a:rPr lang="en-US" altLang="en-US" dirty="0">
                <a:latin typeface="Times New Roman" charset="0"/>
                <a:ea typeface="MS PGothic" charset="-128"/>
              </a:rPr>
              <a:t>       1.    Can be traumatic to the patient.</a:t>
            </a:r>
            <a:endParaRPr lang="en-IN" altLang="en-US" dirty="0">
              <a:latin typeface="Times New Roman" charset="0"/>
              <a:ea typeface="MS PGothic" charset="-128"/>
            </a:endParaRPr>
          </a:p>
          <a:p>
            <a:r>
              <a:rPr lang="en-US" altLang="en-US" dirty="0">
                <a:latin typeface="Times New Roman" charset="0"/>
                <a:ea typeface="MS PGothic" charset="-128"/>
              </a:rPr>
              <a:t>              a.    The injury may be traumatic, and the patient’s permanent teeth may be lost.</a:t>
            </a:r>
            <a:endParaRPr lang="en-IN" altLang="en-US" dirty="0">
              <a:latin typeface="Times New Roman" charset="0"/>
              <a:ea typeface="MS PGothic" charset="-128"/>
            </a:endParaRPr>
          </a:p>
          <a:p>
            <a:r>
              <a:rPr lang="en-US" altLang="en-US" dirty="0">
                <a:latin typeface="Times New Roman" charset="0"/>
                <a:ea typeface="MS PGothic" charset="-128"/>
              </a:rPr>
              <a:t>       2.    Bleeding will occur whenever a tooth is violently displaced from its socket.</a:t>
            </a:r>
            <a:endParaRPr lang="en-IN" altLang="en-US" dirty="0">
              <a:latin typeface="Times New Roman" charset="0"/>
              <a:ea typeface="MS PGothic" charset="-128"/>
            </a:endParaRPr>
          </a:p>
          <a:p>
            <a:r>
              <a:rPr lang="en-US" altLang="en-US" dirty="0">
                <a:latin typeface="Times New Roman" charset="0"/>
                <a:ea typeface="MS PGothic" charset="-128"/>
              </a:rPr>
              <a:t>              a.    Apply direct pressure to stop the bleeding.</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Perform suctioning if needed.</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Cracked or loose teeth are possible airway obstructions.</a:t>
            </a:r>
            <a:endParaRPr lang="en-IN" altLang="en-US" dirty="0">
              <a:latin typeface="Times New Roman" charset="0"/>
              <a:ea typeface="MS PGothic" charset="-128"/>
            </a:endParaRPr>
          </a:p>
          <a:p>
            <a:endParaRPr lang="en-US" altLang="en-US" dirty="0">
              <a:latin typeface="Times New Roman" charset="0"/>
              <a:ea typeface="MS PGothic" charset="-128"/>
            </a:endParaRPr>
          </a:p>
          <a:p>
            <a:endParaRPr lang="en-US" altLang="en-US" dirty="0">
              <a:latin typeface="Times New Roman" charset="0"/>
              <a:ea typeface="MS PGothic" charset="-128"/>
            </a:endParaRPr>
          </a:p>
        </p:txBody>
      </p:sp>
      <p:sp>
        <p:nvSpPr>
          <p:cNvPr id="225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7A2F043-F1EE-6D4B-8D38-204DF0AA984B}" type="slidenum">
              <a:rPr lang="en-US" altLang="en-US" sz="1200"/>
              <a:pPr eaLnBrk="1" hangingPunct="1"/>
              <a:t>79</a:t>
            </a:fld>
            <a:endParaRPr lang="en-US" altLang="en-US" sz="1200" dirty="0"/>
          </a:p>
        </p:txBody>
      </p:sp>
    </p:spTree>
    <p:extLst>
      <p:ext uri="{BB962C8B-B14F-4D97-AF65-F5344CB8AC3E}">
        <p14:creationId xmlns:p14="http://schemas.microsoft.com/office/powerpoint/2010/main" val="167747072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p:cNvSpPr>
            <a:spLocks noGrp="1" noRot="1" noChangeAspect="1" noTextEdit="1"/>
          </p:cNvSpPr>
          <p:nvPr>
            <p:ph type="sldImg"/>
          </p:nvPr>
        </p:nvSpPr>
        <p:spPr>
          <a:ln/>
        </p:spPr>
      </p:sp>
      <p:sp>
        <p:nvSpPr>
          <p:cNvPr id="226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3.    Management</a:t>
            </a:r>
          </a:p>
          <a:p>
            <a:r>
              <a:rPr lang="en-US" altLang="en-US" dirty="0">
                <a:latin typeface="Times New Roman" charset="0"/>
                <a:ea typeface="MS PGothic" charset="-128"/>
              </a:rPr>
              <a:t>        a.   Save and transport an avulsed tooth, handling it by the crown rather than by the root.</a:t>
            </a:r>
            <a:endParaRPr lang="en-IN" altLang="en-US" dirty="0">
              <a:latin typeface="Times New Roman" charset="0"/>
              <a:ea typeface="MS PGothic" charset="-128"/>
            </a:endParaRPr>
          </a:p>
          <a:p>
            <a:r>
              <a:rPr lang="en-US" altLang="en-US" dirty="0">
                <a:latin typeface="Times New Roman" charset="0"/>
                <a:ea typeface="MS PGothic" charset="-128"/>
              </a:rPr>
              <a:t>        b.   Place the tooth in tooth storage solution, cold milk, or sterile saline.</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226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E6820F3-F78C-344F-970B-58CBA0DFCB21}" type="slidenum">
              <a:rPr lang="en-US" altLang="en-US" sz="1200"/>
              <a:pPr eaLnBrk="1" hangingPunct="1"/>
              <a:t>80</a:t>
            </a:fld>
            <a:endParaRPr lang="en-US" altLang="en-US" sz="1200" dirty="0"/>
          </a:p>
        </p:txBody>
      </p:sp>
    </p:spTree>
    <p:extLst>
      <p:ext uri="{BB962C8B-B14F-4D97-AF65-F5344CB8AC3E}">
        <p14:creationId xmlns:p14="http://schemas.microsoft.com/office/powerpoint/2010/main" val="1085090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The six major bones of the face include:</a:t>
            </a:r>
            <a:endParaRPr lang="en-IN" altLang="en-US" dirty="0">
              <a:latin typeface="Times New Roman" charset="0"/>
              <a:ea typeface="MS PGothic" charset="-128"/>
            </a:endParaRPr>
          </a:p>
          <a:p>
            <a:r>
              <a:rPr lang="en-US" altLang="en-US" dirty="0">
                <a:latin typeface="Times New Roman" charset="0"/>
                <a:ea typeface="MS PGothic" charset="-128"/>
              </a:rPr>
              <a:t>       i.    Nasal bone</a:t>
            </a:r>
            <a:endParaRPr lang="en-IN" altLang="en-US" dirty="0">
              <a:latin typeface="Times New Roman" charset="0"/>
              <a:ea typeface="MS PGothic" charset="-128"/>
            </a:endParaRPr>
          </a:p>
          <a:p>
            <a:r>
              <a:rPr lang="en-US" altLang="en-US" dirty="0">
                <a:latin typeface="Times New Roman" charset="0"/>
                <a:ea typeface="MS PGothic" charset="-128"/>
              </a:rPr>
              <a:t>       ii.   Two zygomas</a:t>
            </a:r>
            <a:endParaRPr lang="en-IN" altLang="en-US" dirty="0">
              <a:latin typeface="Times New Roman" charset="0"/>
              <a:ea typeface="MS PGothic" charset="-128"/>
            </a:endParaRPr>
          </a:p>
          <a:p>
            <a:r>
              <a:rPr lang="en-US" altLang="en-US" dirty="0">
                <a:latin typeface="Times New Roman" charset="0"/>
                <a:ea typeface="MS PGothic" charset="-128"/>
              </a:rPr>
              <a:t>       iii.  Two maxillae</a:t>
            </a:r>
            <a:endParaRPr lang="en-IN" altLang="en-US" dirty="0">
              <a:latin typeface="Times New Roman" charset="0"/>
              <a:ea typeface="MS PGothic" charset="-128"/>
            </a:endParaRPr>
          </a:p>
          <a:p>
            <a:r>
              <a:rPr lang="en-US" altLang="en-US" dirty="0">
                <a:latin typeface="Times New Roman" charset="0"/>
                <a:ea typeface="MS PGothic" charset="-128"/>
              </a:rPr>
              <a:t>       iv.  Mandible</a:t>
            </a:r>
            <a:endParaRPr lang="en-IN" altLang="en-US" dirty="0">
              <a:latin typeface="Times New Roman" charset="0"/>
              <a:ea typeface="MS PGothic" charset="-128"/>
            </a:endParaRPr>
          </a:p>
        </p:txBody>
      </p:sp>
      <p:sp>
        <p:nvSpPr>
          <p:cNvPr id="150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F2E8308-F73F-0F42-827E-245E33CCF7E4}" type="slidenum">
              <a:rPr lang="en-US" altLang="en-US" sz="1200"/>
              <a:pPr eaLnBrk="1" hangingPunct="1"/>
              <a:t>9</a:t>
            </a:fld>
            <a:endParaRPr lang="en-US" altLang="en-US" sz="1200" dirty="0"/>
          </a:p>
        </p:txBody>
      </p:sp>
    </p:spTree>
    <p:extLst>
      <p:ext uri="{BB962C8B-B14F-4D97-AF65-F5344CB8AC3E}">
        <p14:creationId xmlns:p14="http://schemas.microsoft.com/office/powerpoint/2010/main" val="101941036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p:cNvSpPr>
            <a:spLocks noGrp="1" noRot="1" noChangeAspect="1" noTextEdit="1"/>
          </p:cNvSpPr>
          <p:nvPr>
            <p:ph type="sldImg"/>
          </p:nvPr>
        </p:nvSpPr>
        <p:spPr>
          <a:ln/>
        </p:spPr>
      </p:sp>
      <p:sp>
        <p:nvSpPr>
          <p:cNvPr id="227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F.    Injuries of the cheek</a:t>
            </a:r>
            <a:endParaRPr lang="en-IN" altLang="en-US" dirty="0">
              <a:latin typeface="Times New Roman" charset="0"/>
              <a:ea typeface="MS PGothic" charset="-128"/>
            </a:endParaRPr>
          </a:p>
          <a:p>
            <a:r>
              <a:rPr lang="en-US" altLang="en-US" dirty="0">
                <a:latin typeface="Times New Roman" charset="0"/>
                <a:ea typeface="MS PGothic" charset="-128"/>
              </a:rPr>
              <a:t>      1.    Impaled object</a:t>
            </a:r>
            <a:endParaRPr lang="en-IN" altLang="en-US" dirty="0">
              <a:latin typeface="Times New Roman" charset="0"/>
              <a:ea typeface="MS PGothic" charset="-128"/>
            </a:endParaRPr>
          </a:p>
          <a:p>
            <a:r>
              <a:rPr lang="en-US" altLang="en-US" dirty="0">
                <a:latin typeface="Times New Roman" charset="0"/>
                <a:ea typeface="MS PGothic" charset="-128"/>
              </a:rPr>
              <a:t>             a.    If you are unable to control the bleeding and it compromises the airway, consider removing the object.</a:t>
            </a:r>
            <a:endParaRPr lang="en-IN" altLang="en-US" dirty="0">
              <a:latin typeface="Times New Roman" charset="0"/>
              <a:ea typeface="MS PGothic" charset="-128"/>
            </a:endParaRPr>
          </a:p>
          <a:p>
            <a:r>
              <a:rPr lang="en-US" altLang="en-US" dirty="0">
                <a:latin typeface="Times New Roman" charset="0"/>
                <a:ea typeface="MS PGothic" charset="-128"/>
              </a:rPr>
              <a:t>             b.    Provide direct pressure both on the inside and outside of the cheek.</a:t>
            </a:r>
            <a:endParaRPr lang="en-IN" altLang="en-US" dirty="0">
              <a:latin typeface="Times New Roman" charset="0"/>
              <a:ea typeface="MS PGothic" charset="-128"/>
            </a:endParaRPr>
          </a:p>
          <a:p>
            <a:r>
              <a:rPr lang="en-US" altLang="en-US" dirty="0">
                <a:latin typeface="Times New Roman" charset="0"/>
                <a:ea typeface="MS PGothic" charset="-128"/>
              </a:rPr>
              <a:t>             c.    The amount of bandaging should not be so overwhelming that it occludes the mouth and makes it difficult to breathe.</a:t>
            </a:r>
            <a:endParaRPr lang="en-IN" altLang="en-US" dirty="0">
              <a:latin typeface="Times New Roman" charset="0"/>
              <a:ea typeface="MS PGothic" charset="-128"/>
            </a:endParaRPr>
          </a:p>
        </p:txBody>
      </p:sp>
      <p:sp>
        <p:nvSpPr>
          <p:cNvPr id="227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CA2C0AB-EB0B-B84E-B008-0E916D43129C}" type="slidenum">
              <a:rPr lang="en-US" altLang="en-US" sz="1200"/>
              <a:pPr eaLnBrk="1" hangingPunct="1"/>
              <a:t>81</a:t>
            </a:fld>
            <a:endParaRPr lang="en-US" altLang="en-US" sz="1200" dirty="0"/>
          </a:p>
        </p:txBody>
      </p:sp>
    </p:spTree>
    <p:extLst>
      <p:ext uri="{BB962C8B-B14F-4D97-AF65-F5344CB8AC3E}">
        <p14:creationId xmlns:p14="http://schemas.microsoft.com/office/powerpoint/2010/main" val="67702069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Image Placeholder 1"/>
          <p:cNvSpPr>
            <a:spLocks noGrp="1" noRot="1" noChangeAspect="1" noTextEdit="1"/>
          </p:cNvSpPr>
          <p:nvPr>
            <p:ph type="sldImg"/>
          </p:nvPr>
        </p:nvSpPr>
        <p:spPr>
          <a:ln/>
        </p:spPr>
      </p:sp>
      <p:sp>
        <p:nvSpPr>
          <p:cNvPr id="228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G.   Injuries of the neck</a:t>
            </a:r>
            <a:endParaRPr lang="en-IN" altLang="en-US" dirty="0">
              <a:latin typeface="Times New Roman" charset="0"/>
              <a:ea typeface="MS PGothic" charset="-128"/>
            </a:endParaRPr>
          </a:p>
          <a:p>
            <a:r>
              <a:rPr lang="en-US" altLang="en-US" dirty="0">
                <a:latin typeface="Times New Roman" charset="0"/>
                <a:ea typeface="MS PGothic" charset="-128"/>
              </a:rPr>
              <a:t>       1.    The neck contains many structures vulnerable to injury by blunt trauma, including:</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228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69AEE0F-15D5-F44E-BE4B-5469F11ECF16}" type="slidenum">
              <a:rPr lang="en-US" altLang="en-US" sz="1200"/>
              <a:pPr eaLnBrk="1" hangingPunct="1"/>
              <a:t>82</a:t>
            </a:fld>
            <a:endParaRPr lang="en-US" altLang="en-US" sz="1200" dirty="0"/>
          </a:p>
        </p:txBody>
      </p:sp>
    </p:spTree>
    <p:extLst>
      <p:ext uri="{BB962C8B-B14F-4D97-AF65-F5344CB8AC3E}">
        <p14:creationId xmlns:p14="http://schemas.microsoft.com/office/powerpoint/2010/main" val="131842544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a:ln/>
        </p:spPr>
      </p:sp>
      <p:sp>
        <p:nvSpPr>
          <p:cNvPr id="229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2.    Blunt injuries</a:t>
            </a:r>
            <a:endParaRPr lang="en-IN" altLang="en-US" dirty="0">
              <a:latin typeface="Times New Roman" charset="0"/>
              <a:ea typeface="MS PGothic" charset="-128"/>
            </a:endParaRPr>
          </a:p>
          <a:p>
            <a:r>
              <a:rPr lang="en-US" altLang="en-US" dirty="0">
                <a:latin typeface="Times New Roman" charset="0"/>
                <a:ea typeface="MS PGothic" charset="-128"/>
              </a:rPr>
              <a:t>       a.    Any crushing injury of the upper part of the neck is likely to involve the larynx or trachea.</a:t>
            </a:r>
            <a:endParaRPr lang="en-IN" altLang="en-US" dirty="0">
              <a:latin typeface="Times New Roman" charset="0"/>
              <a:ea typeface="MS PGothic" charset="-128"/>
            </a:endParaRPr>
          </a:p>
          <a:p>
            <a:r>
              <a:rPr lang="en-US" sz="1200" kern="1200" dirty="0">
                <a:solidFill>
                  <a:schemeClr val="tx1"/>
                </a:solidFill>
                <a:effectLst/>
                <a:latin typeface="Times New Roman" pitchFamily="18" charset="0"/>
                <a:ea typeface="MS PGothic" pitchFamily="34" charset="-128"/>
                <a:cs typeface="MS PGothic" charset="0"/>
              </a:rPr>
              <a:t>       b.    Fractures of upper airway and laryngeal cartilage:</a:t>
            </a:r>
          </a:p>
          <a:p>
            <a:r>
              <a:rPr lang="en-US" sz="1200" kern="1200" dirty="0">
                <a:solidFill>
                  <a:schemeClr val="tx1"/>
                </a:solidFill>
                <a:effectLst/>
                <a:latin typeface="Times New Roman" pitchFamily="18" charset="0"/>
                <a:ea typeface="MS PGothic" pitchFamily="34" charset="-128"/>
                <a:cs typeface="MS PGothic" charset="0"/>
              </a:rPr>
              <a:t>              i.    Signs and symptoms include loss of voice, difficulty swallowing, severe and sometimes fatal airway obstruction, and leakage of air into the soft tissues of the neck (subcutaneous emphysema).</a:t>
            </a: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229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A780804-D30F-2B4A-8217-461E22B8A23F}" type="slidenum">
              <a:rPr lang="en-US" altLang="en-US" sz="1200"/>
              <a:pPr eaLnBrk="1" hangingPunct="1"/>
              <a:t>83</a:t>
            </a:fld>
            <a:endParaRPr lang="en-US" altLang="en-US" sz="1200" dirty="0"/>
          </a:p>
        </p:txBody>
      </p:sp>
    </p:spTree>
    <p:extLst>
      <p:ext uri="{BB962C8B-B14F-4D97-AF65-F5344CB8AC3E}">
        <p14:creationId xmlns:p14="http://schemas.microsoft.com/office/powerpoint/2010/main" val="104018436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Image Placeholder 1"/>
          <p:cNvSpPr>
            <a:spLocks noGrp="1" noRot="1" noChangeAspect="1" noTextEdit="1"/>
          </p:cNvSpPr>
          <p:nvPr>
            <p:ph type="sldImg"/>
          </p:nvPr>
        </p:nvSpPr>
        <p:spPr>
          <a:ln/>
        </p:spPr>
      </p:sp>
      <p:sp>
        <p:nvSpPr>
          <p:cNvPr id="230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sz="1200" kern="1200" dirty="0">
              <a:solidFill>
                <a:schemeClr val="tx1"/>
              </a:solidFill>
              <a:effectLst/>
              <a:latin typeface="Times New Roman" pitchFamily="18" charset="0"/>
              <a:ea typeface="MS PGothic" pitchFamily="34" charset="-128"/>
              <a:cs typeface="MS PGothic" charset="0"/>
            </a:endParaRPr>
          </a:p>
          <a:p>
            <a:r>
              <a:rPr lang="en-US" sz="1200" kern="1200" dirty="0" err="1">
                <a:solidFill>
                  <a:schemeClr val="tx1"/>
                </a:solidFill>
                <a:effectLst/>
                <a:latin typeface="Times New Roman" pitchFamily="18" charset="0"/>
                <a:ea typeface="MS PGothic" pitchFamily="34" charset="-128"/>
                <a:cs typeface="MS PGothic" charset="0"/>
              </a:rPr>
              <a:t>c.</a:t>
            </a:r>
            <a:r>
              <a:rPr lang="en-US" sz="1200" kern="1200" dirty="0">
                <a:solidFill>
                  <a:schemeClr val="tx1"/>
                </a:solidFill>
                <a:effectLst/>
                <a:latin typeface="Times New Roman" pitchFamily="18" charset="0"/>
                <a:ea typeface="MS PGothic" pitchFamily="34" charset="-128"/>
                <a:cs typeface="MS PGothic" charset="0"/>
              </a:rPr>
              <a:t>   Management</a:t>
            </a:r>
          </a:p>
          <a:p>
            <a:r>
              <a:rPr lang="en-US" sz="1200" kern="1200" dirty="0">
                <a:solidFill>
                  <a:schemeClr val="tx1"/>
                </a:solidFill>
                <a:effectLst/>
                <a:latin typeface="Times New Roman" pitchFamily="18" charset="0"/>
                <a:ea typeface="MS PGothic" pitchFamily="34" charset="-128"/>
                <a:cs typeface="MS PGothic" charset="0"/>
              </a:rPr>
              <a:t>      i.    Maintain the airway and immediately transport.</a:t>
            </a:r>
          </a:p>
          <a:p>
            <a:r>
              <a:rPr lang="en-US" sz="1200" kern="1200" dirty="0">
                <a:solidFill>
                  <a:schemeClr val="tx1"/>
                </a:solidFill>
                <a:effectLst/>
                <a:latin typeface="Times New Roman" pitchFamily="18" charset="0"/>
                <a:ea typeface="MS PGothic" pitchFamily="34" charset="-128"/>
                <a:cs typeface="MS PGothic" charset="0"/>
              </a:rPr>
              <a:t>      ii.   Consider ALS support early.</a:t>
            </a:r>
          </a:p>
          <a:p>
            <a:r>
              <a:rPr lang="en-US" sz="1200" kern="1200" dirty="0">
                <a:solidFill>
                  <a:schemeClr val="tx1"/>
                </a:solidFill>
                <a:effectLst/>
                <a:latin typeface="Times New Roman" pitchFamily="18" charset="0"/>
                <a:ea typeface="MS PGothic" pitchFamily="34" charset="-128"/>
                <a:cs typeface="MS PGothic" charset="0"/>
              </a:rPr>
              <a:t>      iii.  Consider spinal motion restriction.</a:t>
            </a: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230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313087D-D53B-D94E-8E49-8C90BAE305FA}" type="slidenum">
              <a:rPr lang="en-US" altLang="en-US" sz="1200"/>
              <a:pPr eaLnBrk="1" hangingPunct="1"/>
              <a:t>84</a:t>
            </a:fld>
            <a:endParaRPr lang="en-US" altLang="en-US" sz="1200" dirty="0"/>
          </a:p>
        </p:txBody>
      </p:sp>
    </p:spTree>
    <p:extLst>
      <p:ext uri="{BB962C8B-B14F-4D97-AF65-F5344CB8AC3E}">
        <p14:creationId xmlns:p14="http://schemas.microsoft.com/office/powerpoint/2010/main" val="186180320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p:cNvSpPr>
            <a:spLocks noGrp="1" noRot="1" noChangeAspect="1" noTextEdit="1"/>
          </p:cNvSpPr>
          <p:nvPr>
            <p:ph type="sldImg"/>
          </p:nvPr>
        </p:nvSpPr>
        <p:spPr>
          <a:ln/>
        </p:spPr>
      </p:sp>
      <p:sp>
        <p:nvSpPr>
          <p:cNvPr id="231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3.    Penetrating injuries</a:t>
            </a:r>
            <a:endParaRPr lang="en-IN" altLang="en-US" dirty="0">
              <a:latin typeface="Times New Roman" charset="0"/>
              <a:ea typeface="MS PGothic" charset="-128"/>
            </a:endParaRPr>
          </a:p>
          <a:p>
            <a:r>
              <a:rPr lang="en-US" altLang="en-US" dirty="0">
                <a:latin typeface="Times New Roman" charset="0"/>
                <a:ea typeface="MS PGothic" charset="-128"/>
              </a:rPr>
              <a:t>       a.    Can cause profuse bleeding from laceration of the great vessels in the neck.</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Injuries to the carotid and jugular veins in the neck can cause the body to bleed out (exsanguination).</a:t>
            </a:r>
            <a:r>
              <a:rPr lang="en-IN" altLang="en-US" dirty="0">
                <a:latin typeface="Times New Roman" charset="0"/>
                <a:ea typeface="MS PGothic" charset="-128"/>
              </a:rPr>
              <a:t> </a:t>
            </a:r>
            <a:r>
              <a:rPr lang="en-US" altLang="en-US" dirty="0">
                <a:latin typeface="Times New Roman" charset="0"/>
                <a:ea typeface="MS PGothic" charset="-128"/>
              </a:rPr>
              <a:t>If a vein has been punctured, an air embolism may result.</a:t>
            </a:r>
            <a:endParaRPr lang="en-IN" altLang="en-US" dirty="0">
              <a:latin typeface="Times New Roman" charset="0"/>
              <a:ea typeface="MS PGothic" charset="-128"/>
            </a:endParaRPr>
          </a:p>
          <a:p>
            <a:r>
              <a:rPr lang="en-US" altLang="en-US" dirty="0">
                <a:latin typeface="Times New Roman" charset="0"/>
                <a:ea typeface="MS PGothic" charset="-128"/>
              </a:rPr>
              <a:t>       c.    The airway, the esophagus, and the spinal cord can be damaged by a penetrating injury.</a:t>
            </a:r>
            <a:endParaRPr lang="en-IN" altLang="en-US" dirty="0">
              <a:latin typeface="Times New Roman" charset="0"/>
              <a:ea typeface="MS PGothic" charset="-128"/>
            </a:endParaRPr>
          </a:p>
          <a:p>
            <a:r>
              <a:rPr lang="en-US" altLang="en-US" dirty="0">
                <a:latin typeface="Times New Roman" charset="0"/>
                <a:ea typeface="MS PGothic" charset="-128"/>
              </a:rPr>
              <a:t>       d.    Direct pressure over the bleeding site will control most neck bleeding. Follow the steps in Skill Drill 28-3.</a:t>
            </a:r>
            <a:endParaRPr lang="en-IN" altLang="en-US" dirty="0">
              <a:latin typeface="Times New Roman" charset="0"/>
              <a:ea typeface="MS PGothic"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S PGothic" pitchFamily="34" charset="-128"/>
                <a:cs typeface="MS PGothic" charset="0"/>
              </a:rPr>
              <a:t>       e.    Assess for signs of shock, initiate spinal motion restriction if indicated, and apply high-flow oxygen.</a:t>
            </a: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231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E4720B5-B9C8-754F-BCE2-FAFA7807806C}" type="slidenum">
              <a:rPr lang="en-US" altLang="en-US" sz="1200"/>
              <a:pPr eaLnBrk="1" hangingPunct="1"/>
              <a:t>85</a:t>
            </a:fld>
            <a:endParaRPr lang="en-US" altLang="en-US" sz="1200" dirty="0"/>
          </a:p>
        </p:txBody>
      </p:sp>
    </p:spTree>
    <p:extLst>
      <p:ext uri="{BB962C8B-B14F-4D97-AF65-F5344CB8AC3E}">
        <p14:creationId xmlns:p14="http://schemas.microsoft.com/office/powerpoint/2010/main" val="34221238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ide Image Placeholder 1"/>
          <p:cNvSpPr>
            <a:spLocks noGrp="1" noRot="1" noChangeAspect="1" noTextEdit="1"/>
          </p:cNvSpPr>
          <p:nvPr>
            <p:ph type="sldImg"/>
          </p:nvPr>
        </p:nvSpPr>
        <p:spPr>
          <a:ln/>
        </p:spPr>
      </p:sp>
      <p:sp>
        <p:nvSpPr>
          <p:cNvPr id="232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H.    Laryngeal injuries</a:t>
            </a:r>
            <a:endParaRPr lang="en-IN" altLang="en-US" dirty="0">
              <a:latin typeface="Times New Roman" charset="0"/>
              <a:ea typeface="MS PGothic" charset="-128"/>
            </a:endParaRPr>
          </a:p>
          <a:p>
            <a:r>
              <a:rPr lang="en-US" altLang="en-US" dirty="0">
                <a:latin typeface="Times New Roman" charset="0"/>
                <a:ea typeface="MS PGothic" charset="-128"/>
              </a:rPr>
              <a:t>        1.    Blunt force trauma to the larynx can occur when:</a:t>
            </a:r>
            <a:endParaRPr lang="en-IN" altLang="en-US" dirty="0">
              <a:latin typeface="Times New Roman" charset="0"/>
              <a:ea typeface="MS PGothic" charset="-128"/>
            </a:endParaRPr>
          </a:p>
          <a:p>
            <a:r>
              <a:rPr lang="en-US" altLang="en-US" dirty="0">
                <a:latin typeface="Times New Roman" charset="0"/>
                <a:ea typeface="MS PGothic" charset="-128"/>
              </a:rPr>
              <a:t>                a.    Unrestrained driver strikes the steering wheel.</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Snowmobile rider or off-road biker strikes a clothesline or a fixed wire.</a:t>
            </a:r>
            <a:endParaRPr lang="en-IN" altLang="en-US" dirty="0">
              <a:latin typeface="Times New Roman" charset="0"/>
              <a:ea typeface="MS PGothic" charset="-128"/>
            </a:endParaRPr>
          </a:p>
          <a:p>
            <a:r>
              <a:rPr lang="en-US" altLang="en-US" dirty="0">
                <a:latin typeface="Times New Roman" charset="0"/>
                <a:ea typeface="MS PGothic" charset="-128"/>
              </a:rPr>
              <a:t>        2.    The larynx becomes crushed against the cervical spine, resulting in soft-tissue injury, fractures, and/or separation of the fascia.</a:t>
            </a:r>
            <a:endParaRPr lang="en-IN" altLang="en-US" dirty="0">
              <a:latin typeface="Times New Roman" charset="0"/>
              <a:ea typeface="MS PGothic" charset="-128"/>
            </a:endParaRPr>
          </a:p>
          <a:p>
            <a:r>
              <a:rPr lang="en-US" altLang="en-US" dirty="0">
                <a:latin typeface="Times New Roman" charset="0"/>
                <a:ea typeface="MS PGothic" charset="-128"/>
              </a:rPr>
              <a:t>                a.    These strangulation injuries can also be found in either intentional or unintentional hangings.</a:t>
            </a:r>
            <a:endParaRPr lang="en-IN" altLang="en-US" dirty="0">
              <a:latin typeface="Times New Roman" charset="0"/>
              <a:ea typeface="MS PGothic" charset="-128"/>
            </a:endParaRPr>
          </a:p>
          <a:p>
            <a:r>
              <a:rPr lang="en-US" altLang="en-US" dirty="0">
                <a:latin typeface="Times New Roman" charset="0"/>
                <a:ea typeface="MS PGothic" charset="-128"/>
              </a:rPr>
              <a:t>                b.    Any time there is a suspected injury to the larynx, suspect possible cervical spine injury.</a:t>
            </a:r>
            <a:endParaRPr lang="en-IN" altLang="en-US" dirty="0">
              <a:latin typeface="Times New Roman" charset="0"/>
              <a:ea typeface="MS PGothic" charset="-128"/>
            </a:endParaRPr>
          </a:p>
        </p:txBody>
      </p:sp>
      <p:sp>
        <p:nvSpPr>
          <p:cNvPr id="232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7F84DF0-2B1B-C843-B90B-B730D4BE1855}" type="slidenum">
              <a:rPr lang="en-US" altLang="en-US" sz="1200"/>
              <a:pPr eaLnBrk="1" hangingPunct="1"/>
              <a:t>86</a:t>
            </a:fld>
            <a:endParaRPr lang="en-US" altLang="en-US" sz="1200" dirty="0"/>
          </a:p>
        </p:txBody>
      </p:sp>
    </p:spTree>
    <p:extLst>
      <p:ext uri="{BB962C8B-B14F-4D97-AF65-F5344CB8AC3E}">
        <p14:creationId xmlns:p14="http://schemas.microsoft.com/office/powerpoint/2010/main" val="60233122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p:cNvSpPr>
            <a:spLocks noGrp="1" noRot="1" noChangeAspect="1" noTextEdit="1"/>
          </p:cNvSpPr>
          <p:nvPr>
            <p:ph type="sldImg"/>
          </p:nvPr>
        </p:nvSpPr>
        <p:spPr>
          <a:ln/>
        </p:spPr>
      </p:sp>
      <p:sp>
        <p:nvSpPr>
          <p:cNvPr id="233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3.   Penetrating or impaled objects in the larynx should not be removed unless they interfere with cardiopulmonary resuscitation.</a:t>
            </a:r>
            <a:endParaRPr lang="en-IN" altLang="en-US" dirty="0">
              <a:latin typeface="Times New Roman" charset="0"/>
              <a:ea typeface="MS PGothic" charset="-128"/>
            </a:endParaRPr>
          </a:p>
          <a:p>
            <a:r>
              <a:rPr lang="en-US" altLang="en-US" dirty="0">
                <a:latin typeface="Times New Roman" charset="0"/>
                <a:ea typeface="MS PGothic" charset="-128"/>
              </a:rPr>
              <a:t>      a.    Stabilize all impaled objects if they are not obstructing the airway.</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233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776E6CF-2DAD-8A45-8BB3-D35E5F76E114}" type="slidenum">
              <a:rPr lang="en-US" altLang="en-US" sz="1200"/>
              <a:pPr eaLnBrk="1" hangingPunct="1"/>
              <a:t>87</a:t>
            </a:fld>
            <a:endParaRPr lang="en-US" altLang="en-US" sz="1200" dirty="0"/>
          </a:p>
        </p:txBody>
      </p:sp>
    </p:spTree>
    <p:extLst>
      <p:ext uri="{BB962C8B-B14F-4D97-AF65-F5344CB8AC3E}">
        <p14:creationId xmlns:p14="http://schemas.microsoft.com/office/powerpoint/2010/main" val="14293619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lide Image Placeholder 1"/>
          <p:cNvSpPr>
            <a:spLocks noGrp="1" noRot="1" noChangeAspect="1" noTextEdit="1"/>
          </p:cNvSpPr>
          <p:nvPr>
            <p:ph type="sldImg"/>
          </p:nvPr>
        </p:nvSpPr>
        <p:spPr>
          <a:ln/>
        </p:spPr>
      </p:sp>
      <p:sp>
        <p:nvSpPr>
          <p:cNvPr id="234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4.    Significant injuries to the larynx pose an immediate risk of airway compromise.</a:t>
            </a:r>
            <a:endParaRPr lang="en-IN" altLang="en-US" dirty="0">
              <a:latin typeface="Times New Roman" charset="0"/>
              <a:ea typeface="MS PGothic" charset="-128"/>
            </a:endParaRPr>
          </a:p>
          <a:p>
            <a:r>
              <a:rPr lang="en-US" sz="1200" kern="1200" dirty="0">
                <a:solidFill>
                  <a:schemeClr val="tx1"/>
                </a:solidFill>
                <a:effectLst/>
                <a:latin typeface="Times New Roman" pitchFamily="18" charset="0"/>
                <a:ea typeface="MS PGothic" pitchFamily="34" charset="-128"/>
                <a:cs typeface="MS PGothic" charset="0"/>
              </a:rPr>
              <a:t>       a.   Signs and symptoms of larynx injuries include respiratory distress, hoarseness, pain, difficulty swallowing, cyanosis, pale skin, sputum in the wound, s</a:t>
            </a:r>
            <a:r>
              <a:rPr lang="en-US" altLang="en-US" dirty="0">
                <a:latin typeface="Times New Roman" charset="0"/>
                <a:ea typeface="MS PGothic" charset="-128"/>
              </a:rPr>
              <a:t>ubcutaneous emphysema</a:t>
            </a:r>
            <a:r>
              <a:rPr lang="en-IN" altLang="en-US" dirty="0">
                <a:latin typeface="Times New Roman" charset="0"/>
                <a:ea typeface="MS PGothic" charset="-128"/>
              </a:rPr>
              <a:t>, </a:t>
            </a:r>
            <a:r>
              <a:rPr lang="en-US" altLang="en-US" dirty="0">
                <a:latin typeface="Times New Roman" charset="0"/>
                <a:ea typeface="MS PGothic" charset="-128"/>
              </a:rPr>
              <a:t>bruising on the neck</a:t>
            </a:r>
            <a:r>
              <a:rPr lang="en-IN" altLang="en-US" dirty="0">
                <a:latin typeface="Times New Roman" charset="0"/>
                <a:ea typeface="MS PGothic" charset="-128"/>
              </a:rPr>
              <a:t>, </a:t>
            </a:r>
            <a:r>
              <a:rPr lang="en-US" altLang="en-US" dirty="0">
                <a:latin typeface="Times New Roman" charset="0"/>
                <a:ea typeface="MS PGothic" charset="-128"/>
              </a:rPr>
              <a:t>hematoma</a:t>
            </a:r>
            <a:r>
              <a:rPr lang="en-IN" altLang="en-US" dirty="0">
                <a:latin typeface="Times New Roman" charset="0"/>
                <a:ea typeface="MS PGothic" charset="-128"/>
              </a:rPr>
              <a:t>, and </a:t>
            </a:r>
            <a:r>
              <a:rPr lang="en-US" altLang="en-US" dirty="0">
                <a:latin typeface="Times New Roman" charset="0"/>
                <a:ea typeface="MS PGothic" charset="-128"/>
              </a:rPr>
              <a:t>bleeding</a:t>
            </a:r>
            <a:endParaRPr lang="en-IN" altLang="en-US" dirty="0">
              <a:latin typeface="Times New Roman" charset="0"/>
              <a:ea typeface="MS PGothic" charset="-128"/>
            </a:endParaRPr>
          </a:p>
          <a:p>
            <a:endParaRPr lang="en-US" sz="1200" kern="1200" dirty="0">
              <a:solidFill>
                <a:schemeClr val="tx1"/>
              </a:solidFill>
              <a:effectLst/>
              <a:latin typeface="Times New Roman" pitchFamily="18" charset="0"/>
              <a:ea typeface="MS PGothic" pitchFamily="34" charset="-128"/>
              <a:cs typeface="MS PGothic" charset="0"/>
            </a:endParaRPr>
          </a:p>
          <a:p>
            <a:endParaRPr lang="en-IN" altLang="en-US" dirty="0">
              <a:latin typeface="Times New Roman" charset="0"/>
              <a:ea typeface="MS PGothic" charset="-128"/>
            </a:endParaRPr>
          </a:p>
        </p:txBody>
      </p:sp>
      <p:sp>
        <p:nvSpPr>
          <p:cNvPr id="2345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2B04034-C0D3-8249-8052-10F39E8DEC4B}" type="slidenum">
              <a:rPr lang="en-US" altLang="en-US" sz="1200"/>
              <a:pPr eaLnBrk="1" hangingPunct="1"/>
              <a:t>88</a:t>
            </a:fld>
            <a:endParaRPr lang="en-US" altLang="en-US" sz="1200" dirty="0"/>
          </a:p>
        </p:txBody>
      </p:sp>
    </p:spTree>
    <p:extLst>
      <p:ext uri="{BB962C8B-B14F-4D97-AF65-F5344CB8AC3E}">
        <p14:creationId xmlns:p14="http://schemas.microsoft.com/office/powerpoint/2010/main" val="144192882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Slide Image Placeholder 1"/>
          <p:cNvSpPr>
            <a:spLocks noGrp="1" noRot="1" noChangeAspect="1" noTextEdit="1"/>
          </p:cNvSpPr>
          <p:nvPr>
            <p:ph type="sldImg"/>
          </p:nvPr>
        </p:nvSpPr>
        <p:spPr>
          <a:ln/>
        </p:spPr>
      </p:sp>
      <p:sp>
        <p:nvSpPr>
          <p:cNvPr id="235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sz="1200" kern="1200" dirty="0">
                <a:solidFill>
                  <a:schemeClr val="tx1"/>
                </a:solidFill>
                <a:effectLst/>
                <a:latin typeface="Times New Roman" pitchFamily="18" charset="0"/>
                <a:ea typeface="MS PGothic" pitchFamily="34" charset="-128"/>
                <a:cs typeface="MS PGothic" charset="0"/>
              </a:rPr>
              <a:t>a.   Signs and symptoms of larynx injuries include respiratory distress, hoarseness, pain, difficulty swallowing, cyanosis, pale skin, sputum in the wound, s</a:t>
            </a:r>
            <a:r>
              <a:rPr lang="en-US" altLang="en-US" dirty="0">
                <a:latin typeface="Times New Roman" charset="0"/>
                <a:ea typeface="MS PGothic" charset="-128"/>
              </a:rPr>
              <a:t>ubcutaneous emphysema</a:t>
            </a:r>
            <a:r>
              <a:rPr lang="en-IN" altLang="en-US" dirty="0">
                <a:latin typeface="Times New Roman" charset="0"/>
                <a:ea typeface="MS PGothic" charset="-128"/>
              </a:rPr>
              <a:t>, </a:t>
            </a:r>
            <a:r>
              <a:rPr lang="en-US" altLang="en-US" dirty="0">
                <a:latin typeface="Times New Roman" charset="0"/>
                <a:ea typeface="MS PGothic" charset="-128"/>
              </a:rPr>
              <a:t>bruising on the neck</a:t>
            </a:r>
            <a:r>
              <a:rPr lang="en-IN" altLang="en-US" dirty="0">
                <a:latin typeface="Times New Roman" charset="0"/>
                <a:ea typeface="MS PGothic" charset="-128"/>
              </a:rPr>
              <a:t>, </a:t>
            </a:r>
            <a:r>
              <a:rPr lang="en-US" altLang="en-US" dirty="0">
                <a:latin typeface="Times New Roman" charset="0"/>
                <a:ea typeface="MS PGothic" charset="-128"/>
              </a:rPr>
              <a:t>hematoma</a:t>
            </a:r>
            <a:r>
              <a:rPr lang="en-IN" altLang="en-US" dirty="0">
                <a:latin typeface="Times New Roman" charset="0"/>
                <a:ea typeface="MS PGothic" charset="-128"/>
              </a:rPr>
              <a:t>, and </a:t>
            </a:r>
            <a:r>
              <a:rPr lang="en-US" altLang="en-US" dirty="0">
                <a:latin typeface="Times New Roman" charset="0"/>
                <a:ea typeface="MS PGothic" charset="-128"/>
              </a:rPr>
              <a:t>bleeding	</a:t>
            </a:r>
          </a:p>
          <a:p>
            <a:r>
              <a:rPr lang="en-US" altLang="en-US" dirty="0">
                <a:latin typeface="Times New Roman" charset="0"/>
                <a:ea typeface="MS PGothic" charset="-128"/>
              </a:rPr>
              <a:t>b.    Management:</a:t>
            </a:r>
            <a:endParaRPr lang="en-IN" altLang="en-US" dirty="0">
              <a:latin typeface="Times New Roman" charset="0"/>
              <a:ea typeface="MS PGothic" charset="-128"/>
            </a:endParaRPr>
          </a:p>
          <a:p>
            <a:r>
              <a:rPr lang="en-US" altLang="en-US" dirty="0">
                <a:latin typeface="Times New Roman" charset="0"/>
                <a:ea typeface="MS PGothic" charset="-128"/>
              </a:rPr>
              <a:t>       i.    Provide oxygen and ventilation.</a:t>
            </a:r>
            <a:endParaRPr lang="en-IN" altLang="en-US" dirty="0">
              <a:latin typeface="Times New Roman" charset="0"/>
              <a:ea typeface="MS PGothic" charset="-128"/>
            </a:endParaRPr>
          </a:p>
          <a:p>
            <a:r>
              <a:rPr lang="en-US" altLang="en-US" dirty="0">
                <a:latin typeface="Times New Roman" charset="0"/>
                <a:ea typeface="MS PGothic" charset="-128"/>
              </a:rPr>
              <a:t>       ii.    Apply cervical immobilization but avoid the use of rigid collars.</a:t>
            </a:r>
            <a:endParaRPr lang="en-IN" altLang="en-US" dirty="0">
              <a:latin typeface="Times New Roman" charset="0"/>
              <a:ea typeface="MS PGothic" charset="-128"/>
            </a:endParaRPr>
          </a:p>
        </p:txBody>
      </p:sp>
      <p:sp>
        <p:nvSpPr>
          <p:cNvPr id="2355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4CE0F4E-9E6E-FB45-9A62-E2DA5CA8930C}" type="slidenum">
              <a:rPr lang="en-US" altLang="en-US" sz="1200"/>
              <a:pPr eaLnBrk="1" hangingPunct="1"/>
              <a:t>89</a:t>
            </a:fld>
            <a:endParaRPr lang="en-US" altLang="en-US" sz="1200" dirty="0"/>
          </a:p>
        </p:txBody>
      </p:sp>
    </p:spTree>
    <p:extLst>
      <p:ext uri="{BB962C8B-B14F-4D97-AF65-F5344CB8AC3E}">
        <p14:creationId xmlns:p14="http://schemas.microsoft.com/office/powerpoint/2010/main" val="1448221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pPr marL="228600" indent="-228600">
              <a:buAutoNum type="alphaLcPeriod" startAt="2"/>
            </a:pPr>
            <a:r>
              <a:rPr lang="en-US" altLang="en-US" dirty="0">
                <a:latin typeface="Times New Roman" charset="0"/>
                <a:ea typeface="MS PGothic" charset="-128"/>
              </a:rPr>
              <a:t>The bony orbit protects the eye from injury.</a:t>
            </a:r>
            <a:endParaRPr lang="en-IN" altLang="en-US" dirty="0">
              <a:latin typeface="Times New Roman" charset="0"/>
              <a:ea typeface="MS PGothic" charset="-128"/>
            </a:endParaRPr>
          </a:p>
          <a:p>
            <a:pPr marL="0" indent="0">
              <a:buNone/>
            </a:pPr>
            <a:r>
              <a:rPr lang="en-IN" altLang="en-US" dirty="0">
                <a:latin typeface="Times New Roman" charset="0"/>
                <a:ea typeface="MS PGothic" charset="-128"/>
              </a:rPr>
              <a:t>      i.   Composed of the lower edge of the frontal bone, the zygoma, the maxilla, and the nasal bones.</a:t>
            </a:r>
            <a:endParaRPr lang="en-US" altLang="en-US" dirty="0">
              <a:latin typeface="Times New Roman" charset="0"/>
              <a:ea typeface="MS PGothic" charset="-128"/>
            </a:endParaRPr>
          </a:p>
        </p:txBody>
      </p:sp>
      <p:sp>
        <p:nvSpPr>
          <p:cNvPr id="151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0C3CD41-5A86-FA48-9BD6-C440B3D0B1BB}" type="slidenum">
              <a:rPr lang="en-US" altLang="en-US" sz="1200"/>
              <a:pPr eaLnBrk="1" hangingPunct="1"/>
              <a:t>10</a:t>
            </a:fld>
            <a:endParaRPr lang="en-US" altLang="en-US" sz="1200" dirty="0"/>
          </a:p>
        </p:txBody>
      </p:sp>
    </p:spTree>
    <p:extLst>
      <p:ext uri="{BB962C8B-B14F-4D97-AF65-F5344CB8AC3E}">
        <p14:creationId xmlns:p14="http://schemas.microsoft.com/office/powerpoint/2010/main" val="605384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invGray">
      <p:bgPr>
        <a:solidFill>
          <a:srgbClr val="003B74"/>
        </a:solidFill>
        <a:effectLst/>
      </p:bgPr>
    </p:bg>
    <p:spTree>
      <p:nvGrpSpPr>
        <p:cNvPr id="1" name=""/>
        <p:cNvGrpSpPr/>
        <p:nvPr/>
      </p:nvGrpSpPr>
      <p:grpSpPr>
        <a:xfrm>
          <a:off x="0" y="0"/>
          <a:ext cx="0" cy="0"/>
          <a:chOff x="0" y="0"/>
          <a:chExt cx="0" cy="0"/>
        </a:xfrm>
      </p:grpSpPr>
      <p:sp>
        <p:nvSpPr>
          <p:cNvPr id="9" name="Rectangle 8"/>
          <p:cNvSpPr/>
          <p:nvPr/>
        </p:nvSpPr>
        <p:spPr>
          <a:xfrm>
            <a:off x="0" y="1851660"/>
            <a:ext cx="12192000" cy="377190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10" name="Rectangle 9"/>
          <p:cNvSpPr/>
          <p:nvPr/>
        </p:nvSpPr>
        <p:spPr>
          <a:xfrm>
            <a:off x="-1" y="701802"/>
            <a:ext cx="12192001" cy="10332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1"/>
          <p:cNvSpPr>
            <a:spLocks noGrp="1"/>
          </p:cNvSpPr>
          <p:nvPr>
            <p:ph type="ctrTitle" hasCustomPrompt="1"/>
          </p:nvPr>
        </p:nvSpPr>
        <p:spPr bwMode="black">
          <a:xfrm>
            <a:off x="882217" y="2200275"/>
            <a:ext cx="6421553" cy="3074670"/>
          </a:xfrm>
          <a:noFill/>
        </p:spPr>
        <p:txBody>
          <a:bodyPr lIns="0" tIns="0" rIns="0" bIns="0" anchor="ctr" anchorCtr="0">
            <a:normAutofit/>
          </a:bodyPr>
          <a:lstStyle>
            <a:lvl1pPr algn="l">
              <a:lnSpc>
                <a:spcPct val="90000"/>
              </a:lnSpc>
              <a:defRPr sz="6000" b="1">
                <a:solidFill>
                  <a:schemeClr val="tx1"/>
                </a:solidFill>
              </a:defRPr>
            </a:lvl1pPr>
          </a:lstStyle>
          <a:p>
            <a:r>
              <a:rPr lang="en-US" dirty="0"/>
              <a:t>Chapter Title</a:t>
            </a:r>
            <a:endParaRPr dirty="0"/>
          </a:p>
        </p:txBody>
      </p:sp>
      <p:sp>
        <p:nvSpPr>
          <p:cNvPr id="3" name="Subtitle 2"/>
          <p:cNvSpPr>
            <a:spLocks noGrp="1"/>
          </p:cNvSpPr>
          <p:nvPr>
            <p:ph type="subTitle" idx="1" hasCustomPrompt="1"/>
          </p:nvPr>
        </p:nvSpPr>
        <p:spPr>
          <a:xfrm>
            <a:off x="882217" y="845820"/>
            <a:ext cx="6524423" cy="777639"/>
          </a:xfrm>
        </p:spPr>
        <p:txBody>
          <a:bodyPr lIns="0" tIns="0" rIns="0" bIns="0" anchor="ctr" anchorCtr="0">
            <a:normAutofit/>
          </a:bodyPr>
          <a:lstStyle>
            <a:lvl1pPr marL="0" indent="0" algn="l">
              <a:spcBef>
                <a:spcPts val="0"/>
              </a:spcBef>
              <a:buNone/>
              <a:defRPr sz="32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1</a:t>
            </a:r>
            <a:endParaRPr dirty="0"/>
          </a:p>
        </p:txBody>
      </p:sp>
      <p:sp>
        <p:nvSpPr>
          <p:cNvPr id="7" name="Picture Placeholder 6">
            <a:extLst>
              <a:ext uri="{FF2B5EF4-FFF2-40B4-BE49-F238E27FC236}">
                <a16:creationId xmlns:a16="http://schemas.microsoft.com/office/drawing/2014/main" id="{EC9CFE91-0E8B-934B-8D25-5CBB7FD65D50}"/>
              </a:ext>
            </a:extLst>
          </p:cNvPr>
          <p:cNvSpPr>
            <a:spLocks noGrp="1"/>
          </p:cNvSpPr>
          <p:nvPr>
            <p:ph type="pic" sz="quarter" idx="10"/>
          </p:nvPr>
        </p:nvSpPr>
        <p:spPr>
          <a:xfrm>
            <a:off x="8100060" y="388500"/>
            <a:ext cx="3604981" cy="6081000"/>
          </a:xfrm>
        </p:spPr>
        <p:txBody>
          <a:bodyPr/>
          <a:lstStyle/>
          <a:p>
            <a:endParaRPr lang="en-US"/>
          </a:p>
        </p:txBody>
      </p:sp>
      <p:sp>
        <p:nvSpPr>
          <p:cNvPr id="17" name="Rectangle 16">
            <a:extLst>
              <a:ext uri="{FF2B5EF4-FFF2-40B4-BE49-F238E27FC236}">
                <a16:creationId xmlns:a16="http://schemas.microsoft.com/office/drawing/2014/main" id="{BEEECFBC-FB4D-9945-A4FF-28E342055AC3}"/>
              </a:ext>
            </a:extLst>
          </p:cNvPr>
          <p:cNvSpPr/>
          <p:nvPr userDrawn="1"/>
        </p:nvSpPr>
        <p:spPr>
          <a:xfrm>
            <a:off x="0" y="6503670"/>
            <a:ext cx="12192000" cy="215444"/>
          </a:xfrm>
          <a:prstGeom prst="rect">
            <a:avLst/>
          </a:prstGeom>
        </p:spPr>
        <p:txBody>
          <a:bodyPr wrap="square">
            <a:spAutoFit/>
          </a:bodyPr>
          <a:lstStyle/>
          <a:p>
            <a:pPr algn="ctr"/>
            <a:r>
              <a:rPr lang="en-US" sz="800" dirty="0">
                <a:solidFill>
                  <a:schemeClr val="bg2"/>
                </a:solidFill>
                <a:latin typeface="Arial" panose="020B0604020202020204" pitchFamily="34" charset="0"/>
                <a:cs typeface="Arial" panose="020B0604020202020204" pitchFamily="34" charset="0"/>
              </a:rPr>
              <a:t>Copyright © 2021 by Jones &amp; Bartlett Learning, LLC an Ascend Learning Company. </a:t>
            </a:r>
            <a:r>
              <a:rPr lang="en-US" sz="800" dirty="0" err="1">
                <a:solidFill>
                  <a:schemeClr val="bg2"/>
                </a:solidFill>
                <a:latin typeface="Arial" panose="020B0604020202020204" pitchFamily="34" charset="0"/>
                <a:cs typeface="Arial" panose="020B0604020202020204" pitchFamily="34" charset="0"/>
              </a:rPr>
              <a:t>www.jblearning.com</a:t>
            </a:r>
            <a:r>
              <a:rPr lang="en-US" sz="800" dirty="0">
                <a:solidFill>
                  <a:schemeClr val="bg2"/>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1E3BDFD-7FA5-2143-88E5-0CEE0A6011AD}"/>
              </a:ext>
            </a:extLst>
          </p:cNvPr>
          <p:cNvSpPr/>
          <p:nvPr userDrawn="1"/>
        </p:nvSpPr>
        <p:spPr>
          <a:xfrm>
            <a:off x="0" y="6503670"/>
            <a:ext cx="12192000" cy="215444"/>
          </a:xfrm>
          <a:prstGeom prst="rect">
            <a:avLst/>
          </a:prstGeom>
        </p:spPr>
        <p:txBody>
          <a:bodyPr wrap="square">
            <a:spAutoFit/>
          </a:bodyPr>
          <a:lstStyle/>
          <a:p>
            <a:pPr algn="ctr"/>
            <a:r>
              <a:rPr lang="en-US" sz="800" dirty="0">
                <a:latin typeface="Arial" panose="020B0604020202020204" pitchFamily="34" charset="0"/>
                <a:cs typeface="Arial" panose="020B0604020202020204" pitchFamily="34" charset="0"/>
              </a:rPr>
              <a:t>Copyright © 2020 by Jones &amp; Bartlett Learning, LLC an Ascend Learning Company. www.jblearning.com. Background texture © </a:t>
            </a:r>
            <a:r>
              <a:rPr lang="en-US" sz="800" dirty="0" err="1">
                <a:latin typeface="Arial" panose="020B0604020202020204" pitchFamily="34" charset="0"/>
                <a:cs typeface="Arial" panose="020B0604020202020204" pitchFamily="34" charset="0"/>
              </a:rPr>
              <a:t>Bunphot</a:t>
            </a:r>
            <a:r>
              <a:rPr lang="en-US" sz="800" dirty="0">
                <a:latin typeface="Arial" panose="020B0604020202020204" pitchFamily="34" charset="0"/>
                <a:cs typeface="Arial" panose="020B0604020202020204" pitchFamily="34" charset="0"/>
              </a:rPr>
              <a:t>/Getty Images.</a:t>
            </a:r>
          </a:p>
        </p:txBody>
      </p:sp>
      <p:sp>
        <p:nvSpPr>
          <p:cNvPr id="6" name="Rectangle 5">
            <a:extLst>
              <a:ext uri="{FF2B5EF4-FFF2-40B4-BE49-F238E27FC236}">
                <a16:creationId xmlns:a16="http://schemas.microsoft.com/office/drawing/2014/main" id="{A4FD052D-18CE-1249-A891-AB3E165F4441}"/>
              </a:ext>
            </a:extLst>
          </p:cNvPr>
          <p:cNvSpPr/>
          <p:nvPr userDrawn="1"/>
        </p:nvSpPr>
        <p:spPr>
          <a:xfrm>
            <a:off x="0" y="2274570"/>
            <a:ext cx="12192000" cy="1760220"/>
          </a:xfrm>
          <a:prstGeom prst="rect">
            <a:avLst/>
          </a:prstGeom>
          <a:solidFill>
            <a:srgbClr val="003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8C0E0F34-F7A9-8D4B-9F49-A76F8B00661D}"/>
              </a:ext>
            </a:extLst>
          </p:cNvPr>
          <p:cNvSpPr>
            <a:spLocks noGrp="1"/>
          </p:cNvSpPr>
          <p:nvPr>
            <p:ph type="body" sz="quarter" idx="10" hasCustomPrompt="1"/>
          </p:nvPr>
        </p:nvSpPr>
        <p:spPr>
          <a:xfrm>
            <a:off x="935038" y="2571750"/>
            <a:ext cx="10321925" cy="1165225"/>
          </a:xfrm>
        </p:spPr>
        <p:txBody>
          <a:bodyPr anchor="ctr" anchorCtr="0"/>
          <a:lstStyle>
            <a:lvl1pPr marL="0" indent="0" algn="ctr">
              <a:buNone/>
              <a:defRPr sz="4800" b="1">
                <a:solidFill>
                  <a:srgbClr val="FFFFFF"/>
                </a:solidFill>
              </a:defRPr>
            </a:lvl1pPr>
          </a:lstStyle>
          <a:p>
            <a:pPr lvl="0"/>
            <a:r>
              <a:rPr lang="en-US" dirty="0"/>
              <a:t>Divider</a:t>
            </a:r>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idx="1"/>
          </p:nvPr>
        </p:nvSpPr>
        <p:spPr>
          <a:xfrm>
            <a:off x="925830" y="1490870"/>
            <a:ext cx="10287000" cy="469904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sz="half" idx="1"/>
          </p:nvPr>
        </p:nvSpPr>
        <p:spPr>
          <a:xfrm>
            <a:off x="914400" y="1461052"/>
            <a:ext cx="4855464"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6415368" y="1461052"/>
            <a:ext cx="4862232"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Text Placeholder 2"/>
          <p:cNvSpPr>
            <a:spLocks noGrp="1"/>
          </p:cNvSpPr>
          <p:nvPr>
            <p:ph type="body" idx="1"/>
          </p:nvPr>
        </p:nvSpPr>
        <p:spPr>
          <a:xfrm>
            <a:off x="777240" y="1496187"/>
            <a:ext cx="4992624" cy="470916"/>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77240" y="2077278"/>
            <a:ext cx="4992624" cy="43908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1" name="Picture Placeholder 10">
            <a:extLst>
              <a:ext uri="{FF2B5EF4-FFF2-40B4-BE49-F238E27FC236}">
                <a16:creationId xmlns:a16="http://schemas.microsoft.com/office/drawing/2014/main" id="{A3169499-437D-8F4D-94AA-E2299357328F}"/>
              </a:ext>
            </a:extLst>
          </p:cNvPr>
          <p:cNvSpPr>
            <a:spLocks noGrp="1"/>
          </p:cNvSpPr>
          <p:nvPr>
            <p:ph type="pic" sz="quarter" idx="10"/>
          </p:nvPr>
        </p:nvSpPr>
        <p:spPr>
          <a:xfrm>
            <a:off x="6096000" y="1496186"/>
            <a:ext cx="5208588" cy="4556743"/>
          </a:xfrm>
        </p:spPr>
        <p:txBody>
          <a:bodyPr/>
          <a:lstStyle/>
          <a:p>
            <a:endParaRPr lang="en-US"/>
          </a:p>
        </p:txBody>
      </p:sp>
      <p:sp>
        <p:nvSpPr>
          <p:cNvPr id="12" name="Text Placeholder 8">
            <a:extLst>
              <a:ext uri="{FF2B5EF4-FFF2-40B4-BE49-F238E27FC236}">
                <a16:creationId xmlns:a16="http://schemas.microsoft.com/office/drawing/2014/main" id="{B116746D-2971-C346-AB96-03BED323E049}"/>
              </a:ext>
            </a:extLst>
          </p:cNvPr>
          <p:cNvSpPr>
            <a:spLocks noGrp="1"/>
          </p:cNvSpPr>
          <p:nvPr>
            <p:ph type="body" sz="quarter" idx="11" hasCustomPrompt="1"/>
          </p:nvPr>
        </p:nvSpPr>
        <p:spPr>
          <a:xfrm>
            <a:off x="6096000" y="6142515"/>
            <a:ext cx="5208588" cy="651192"/>
          </a:xfrm>
        </p:spPr>
        <p:txBody>
          <a:bodyPr/>
          <a:lstStyle>
            <a:lvl1pPr marL="0" indent="0">
              <a:buNone/>
              <a:defRPr sz="1000"/>
            </a:lvl1pPr>
          </a:lstStyle>
          <a:p>
            <a:pPr lvl="0"/>
            <a:r>
              <a:rPr lang="en-US" dirty="0"/>
              <a:t>Credit line FPO</a:t>
            </a:r>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2"/>
          <p:cNvSpPr>
            <a:spLocks noGrp="1"/>
          </p:cNvSpPr>
          <p:nvPr>
            <p:ph type="body" sz="half" idx="2"/>
          </p:nvPr>
        </p:nvSpPr>
        <p:spPr>
          <a:xfrm>
            <a:off x="880110" y="1510748"/>
            <a:ext cx="4246582" cy="4404625"/>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Text Placeholder 8">
            <a:extLst>
              <a:ext uri="{FF2B5EF4-FFF2-40B4-BE49-F238E27FC236}">
                <a16:creationId xmlns:a16="http://schemas.microsoft.com/office/drawing/2014/main" id="{752B3F09-47B3-324C-BCD8-DE2A52443CC0}"/>
              </a:ext>
            </a:extLst>
          </p:cNvPr>
          <p:cNvSpPr>
            <a:spLocks noGrp="1"/>
          </p:cNvSpPr>
          <p:nvPr>
            <p:ph type="body" sz="quarter" idx="10" hasCustomPrompt="1"/>
          </p:nvPr>
        </p:nvSpPr>
        <p:spPr>
          <a:xfrm>
            <a:off x="5518150" y="6046788"/>
            <a:ext cx="5792992" cy="651192"/>
          </a:xfrm>
        </p:spPr>
        <p:txBody>
          <a:bodyPr/>
          <a:lstStyle>
            <a:lvl1pPr marL="0" indent="0">
              <a:buNone/>
              <a:defRPr sz="1000"/>
            </a:lvl1pPr>
          </a:lstStyle>
          <a:p>
            <a:pPr lvl="0"/>
            <a:r>
              <a:rPr lang="en-US" dirty="0"/>
              <a:t>Credit line FPO</a:t>
            </a:r>
          </a:p>
        </p:txBody>
      </p:sp>
      <p:sp>
        <p:nvSpPr>
          <p:cNvPr id="11" name="Picture Placeholder 10">
            <a:extLst>
              <a:ext uri="{FF2B5EF4-FFF2-40B4-BE49-F238E27FC236}">
                <a16:creationId xmlns:a16="http://schemas.microsoft.com/office/drawing/2014/main" id="{8A3226D5-00A8-E049-8469-4BFBE39DD467}"/>
              </a:ext>
            </a:extLst>
          </p:cNvPr>
          <p:cNvSpPr>
            <a:spLocks noGrp="1"/>
          </p:cNvSpPr>
          <p:nvPr>
            <p:ph type="pic" sz="quarter" idx="11"/>
          </p:nvPr>
        </p:nvSpPr>
        <p:spPr>
          <a:xfrm>
            <a:off x="5518150" y="1508815"/>
            <a:ext cx="5792788" cy="4404624"/>
          </a:xfrm>
        </p:spPr>
        <p:txBody>
          <a:bodyPr/>
          <a:lstStyle/>
          <a:p>
            <a:endParaRPr lang="en-US"/>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3" name="Content Placeholder 3"/>
          <p:cNvSpPr>
            <a:spLocks noGrp="1"/>
          </p:cNvSpPr>
          <p:nvPr>
            <p:ph idx="1" hasCustomPrompt="1"/>
          </p:nvPr>
        </p:nvSpPr>
        <p:spPr>
          <a:xfrm>
            <a:off x="921496" y="1461052"/>
            <a:ext cx="3181874" cy="4895328"/>
          </a:xfrm>
        </p:spPr>
        <p:txBody>
          <a:bodyPr>
            <a:normAutofit/>
          </a:bodyPr>
          <a:lstStyle>
            <a:lvl1pPr marL="0" indent="0">
              <a:buNone/>
              <a:defRPr sz="2200"/>
            </a:lvl1pPr>
            <a:lvl2pPr marL="457200" indent="0">
              <a:buNone/>
              <a:defRPr sz="2000"/>
            </a:lvl2pPr>
            <a:lvl3pPr marL="914400" indent="0">
              <a:buNone/>
              <a:defRPr sz="1800"/>
            </a:lvl3pPr>
            <a:lvl4pPr marL="1371600" indent="0">
              <a:buNone/>
              <a:defRPr sz="1600"/>
            </a:lvl4pPr>
            <a:lvl5pPr marL="1828800" indent="0">
              <a:buNone/>
              <a:defRPr sz="1600"/>
            </a:lvl5pPr>
            <a:lvl6pPr>
              <a:defRPr sz="1600"/>
            </a:lvl6pPr>
            <a:lvl7pPr>
              <a:defRPr sz="1600"/>
            </a:lvl7pPr>
            <a:lvl8pPr>
              <a:defRPr sz="1600"/>
            </a:lvl8pPr>
            <a:lvl9pPr>
              <a:defRPr sz="1600"/>
            </a:lvl9pPr>
          </a:lstStyle>
          <a:p>
            <a:pPr lvl="0"/>
            <a:r>
              <a:rPr lang="en-US" dirty="0"/>
              <a:t>Sample text</a:t>
            </a:r>
            <a:endParaRPr dirty="0"/>
          </a:p>
        </p:txBody>
      </p:sp>
      <p:sp>
        <p:nvSpPr>
          <p:cNvPr id="7" name="Content Placeholder 3">
            <a:extLst>
              <a:ext uri="{FF2B5EF4-FFF2-40B4-BE49-F238E27FC236}">
                <a16:creationId xmlns:a16="http://schemas.microsoft.com/office/drawing/2014/main" id="{40A1ED7B-82D7-5A47-A193-C7C24693D3C4}"/>
              </a:ext>
            </a:extLst>
          </p:cNvPr>
          <p:cNvSpPr>
            <a:spLocks noGrp="1"/>
          </p:cNvSpPr>
          <p:nvPr>
            <p:ph idx="10" hasCustomPrompt="1"/>
          </p:nvPr>
        </p:nvSpPr>
        <p:spPr>
          <a:xfrm>
            <a:off x="448765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
        <p:nvSpPr>
          <p:cNvPr id="8" name="Content Placeholder 3">
            <a:extLst>
              <a:ext uri="{FF2B5EF4-FFF2-40B4-BE49-F238E27FC236}">
                <a16:creationId xmlns:a16="http://schemas.microsoft.com/office/drawing/2014/main" id="{43872FE9-5E92-4F44-8A71-024A081C439C}"/>
              </a:ext>
            </a:extLst>
          </p:cNvPr>
          <p:cNvSpPr>
            <a:spLocks noGrp="1"/>
          </p:cNvSpPr>
          <p:nvPr>
            <p:ph idx="11" hasCustomPrompt="1"/>
          </p:nvPr>
        </p:nvSpPr>
        <p:spPr>
          <a:xfrm>
            <a:off x="805381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Tree>
    <p:extLst>
      <p:ext uri="{BB962C8B-B14F-4D97-AF65-F5344CB8AC3E}">
        <p14:creationId xmlns:p14="http://schemas.microsoft.com/office/powerpoint/2010/main" val="3111696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8"/>
          <p:cNvSpPr/>
          <p:nvPr/>
        </p:nvSpPr>
        <p:spPr>
          <a:xfrm>
            <a:off x="0" y="0"/>
            <a:ext cx="12188952" cy="1188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Placeholder 1"/>
          <p:cNvSpPr>
            <a:spLocks noGrp="1"/>
          </p:cNvSpPr>
          <p:nvPr>
            <p:ph type="title"/>
          </p:nvPr>
        </p:nvSpPr>
        <p:spPr bwMode="black">
          <a:xfrm>
            <a:off x="0" y="121033"/>
            <a:ext cx="12192000" cy="1002089"/>
          </a:xfrm>
          <a:prstGeom prst="rect">
            <a:avLst/>
          </a:prstGeom>
          <a:solidFill>
            <a:srgbClr val="003B74"/>
          </a:solidFill>
        </p:spPr>
        <p:txBody>
          <a:bodyPr vert="horz" lIns="914400" tIns="45720" rIns="914400" bIns="45720" rtlCol="0" anchor="ctr">
            <a:normAutofit/>
          </a:bodyPr>
          <a:lstStyle/>
          <a:p>
            <a:r>
              <a:rPr lang="en-US" dirty="0"/>
              <a:t>Click to edit Master title style</a:t>
            </a:r>
            <a:endParaRPr dirty="0"/>
          </a:p>
        </p:txBody>
      </p:sp>
      <p:sp>
        <p:nvSpPr>
          <p:cNvPr id="3" name="Text Placeholder 2"/>
          <p:cNvSpPr>
            <a:spLocks noGrp="1"/>
          </p:cNvSpPr>
          <p:nvPr>
            <p:ph type="body" idx="1"/>
          </p:nvPr>
        </p:nvSpPr>
        <p:spPr>
          <a:xfrm>
            <a:off x="891540" y="2203704"/>
            <a:ext cx="10435590" cy="398621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Rectangle 6">
            <a:extLst>
              <a:ext uri="{FF2B5EF4-FFF2-40B4-BE49-F238E27FC236}">
                <a16:creationId xmlns:a16="http://schemas.microsoft.com/office/drawing/2014/main" id="{21F38BD8-3F75-CE4C-AFEF-0C6B45F77F8C}"/>
              </a:ext>
            </a:extLst>
          </p:cNvPr>
          <p:cNvSpPr/>
          <p:nvPr userDrawn="1"/>
        </p:nvSpPr>
        <p:spPr>
          <a:xfrm rot="5400000">
            <a:off x="9544258" y="4245031"/>
            <a:ext cx="5010495" cy="215444"/>
          </a:xfrm>
          <a:prstGeom prst="rect">
            <a:avLst/>
          </a:prstGeom>
        </p:spPr>
        <p:txBody>
          <a:bodyPr wrap="square">
            <a:spAutoFit/>
          </a:bodyPr>
          <a:lstStyle/>
          <a:p>
            <a:r>
              <a:rPr lang="en-US" sz="800" dirty="0">
                <a:latin typeface="Arial" panose="020B0604020202020204" pitchFamily="34" charset="0"/>
                <a:cs typeface="Arial" panose="020B0604020202020204" pitchFamily="34" charset="0"/>
              </a:rPr>
              <a:t>Copyright © 2021 by Jones &amp; Bartlett Learning, LLC an Ascend Learning Company. </a:t>
            </a:r>
            <a:r>
              <a:rPr lang="en-US" sz="800" dirty="0" err="1">
                <a:latin typeface="Arial" panose="020B0604020202020204" pitchFamily="34" charset="0"/>
                <a:cs typeface="Arial" panose="020B0604020202020204" pitchFamily="34" charset="0"/>
              </a:rPr>
              <a:t>www.jblearning.com</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2" r:id="rId4"/>
    <p:sldLayoutId id="2147483653" r:id="rId5"/>
    <p:sldLayoutId id="2147483654" r:id="rId6"/>
    <p:sldLayoutId id="2147483656" r:id="rId7"/>
    <p:sldLayoutId id="2147483657"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b="1" kern="1200">
          <a:solidFill>
            <a:schemeClr val="bg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14">
            <a:extLst>
              <a:ext uri="{FF2B5EF4-FFF2-40B4-BE49-F238E27FC236}">
                <a16:creationId xmlns:a16="http://schemas.microsoft.com/office/drawing/2014/main" id="{CF4F1586-DE6A-1A40-AEF4-23ADA41937E4}"/>
              </a:ext>
            </a:extLst>
          </p:cNvPr>
          <p:cNvSpPr>
            <a:spLocks noGrp="1"/>
          </p:cNvSpPr>
          <p:nvPr>
            <p:ph type="subTitle" idx="1"/>
          </p:nvPr>
        </p:nvSpPr>
        <p:spPr/>
        <p:txBody>
          <a:bodyPr/>
          <a:lstStyle/>
          <a:p>
            <a:r>
              <a:rPr lang="en-US" dirty="0"/>
              <a:t>CHAPTER 28</a:t>
            </a:r>
          </a:p>
        </p:txBody>
      </p:sp>
      <p:sp>
        <p:nvSpPr>
          <p:cNvPr id="19" name="Title 18">
            <a:extLst>
              <a:ext uri="{FF2B5EF4-FFF2-40B4-BE49-F238E27FC236}">
                <a16:creationId xmlns:a16="http://schemas.microsoft.com/office/drawing/2014/main" id="{A58A35F8-EA88-094E-8EAD-88FE6A07C447}"/>
              </a:ext>
            </a:extLst>
          </p:cNvPr>
          <p:cNvSpPr>
            <a:spLocks noGrp="1"/>
          </p:cNvSpPr>
          <p:nvPr>
            <p:ph type="ctrTitle"/>
          </p:nvPr>
        </p:nvSpPr>
        <p:spPr/>
        <p:txBody>
          <a:bodyPr>
            <a:normAutofit/>
          </a:bodyPr>
          <a:lstStyle/>
          <a:p>
            <a:pPr>
              <a:spcBef>
                <a:spcPts val="200"/>
              </a:spcBef>
              <a:defRPr/>
            </a:pPr>
            <a:r>
              <a:rPr lang="en-US" altLang="en-US" kern="0" dirty="0"/>
              <a:t>Face and Neck Injuries</a:t>
            </a:r>
          </a:p>
        </p:txBody>
      </p:sp>
      <p:pic>
        <p:nvPicPr>
          <p:cNvPr id="6" name="Picture 5" descr="A cover page shows the logo of A A O S on the left corner with the text American Academy of Orthopaedic Surgeons below it. Book title reads, Emergency, Care and Transportation of the Sick and Injured, Twelfth Edition, 50th Anniversary logo. Series Editor: Andrew N. Pollak, M D, F A A O S. A background picture shows safety personnel attending to an injured person. Some rescue vehicles are parked behind them.&#10;">
            <a:extLst>
              <a:ext uri="{FF2B5EF4-FFF2-40B4-BE49-F238E27FC236}">
                <a16:creationId xmlns:a16="http://schemas.microsoft.com/office/drawing/2014/main" id="{D50F1616-2028-BB4E-9929-D66D6C12A7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73715" y="0"/>
            <a:ext cx="5618285" cy="6858000"/>
          </a:xfrm>
          <a:prstGeom prst="rect">
            <a:avLst/>
          </a:prstGeom>
        </p:spPr>
      </p:pic>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a:lnSpc>
                <a:spcPct val="85000"/>
              </a:lnSpc>
              <a:defRPr/>
            </a:pPr>
            <a:r>
              <a:rPr lang="en-US" dirty="0">
                <a:cs typeface="+mj-cs"/>
              </a:rPr>
              <a:t>The Face </a:t>
            </a:r>
            <a:r>
              <a:rPr lang="en-US" sz="2000" b="0" dirty="0">
                <a:cs typeface="+mj-cs"/>
              </a:rPr>
              <a:t>(2 of 5)</a:t>
            </a:r>
          </a:p>
        </p:txBody>
      </p:sp>
      <p:sp>
        <p:nvSpPr>
          <p:cNvPr id="14339" name="Rectangle 3"/>
          <p:cNvSpPr>
            <a:spLocks noGrp="1" noChangeArrowheads="1"/>
          </p:cNvSpPr>
          <p:nvPr>
            <p:ph type="body" idx="1"/>
          </p:nvPr>
        </p:nvSpPr>
        <p:spPr/>
        <p:txBody>
          <a:bodyPr rIns="228600"/>
          <a:lstStyle/>
          <a:p>
            <a:pPr>
              <a:spcBef>
                <a:spcPct val="35000"/>
              </a:spcBef>
            </a:pPr>
            <a:r>
              <a:rPr lang="en-US" altLang="en-US" dirty="0"/>
              <a:t>The orbit of the eye is composed of:</a:t>
            </a:r>
          </a:p>
          <a:p>
            <a:pPr lvl="1">
              <a:spcBef>
                <a:spcPct val="35000"/>
              </a:spcBef>
            </a:pPr>
            <a:r>
              <a:rPr lang="en-US" altLang="en-US" dirty="0"/>
              <a:t>Lower edge of the frontal bone of the skull</a:t>
            </a:r>
          </a:p>
          <a:p>
            <a:pPr lvl="1">
              <a:spcBef>
                <a:spcPct val="35000"/>
              </a:spcBef>
            </a:pPr>
            <a:r>
              <a:rPr lang="en-US" altLang="en-US" dirty="0"/>
              <a:t>Zygoma</a:t>
            </a:r>
          </a:p>
          <a:p>
            <a:pPr lvl="1">
              <a:spcBef>
                <a:spcPct val="35000"/>
              </a:spcBef>
            </a:pPr>
            <a:r>
              <a:rPr lang="en-US" altLang="en-US" dirty="0"/>
              <a:t>Maxilla</a:t>
            </a:r>
          </a:p>
          <a:p>
            <a:pPr lvl="1">
              <a:spcBef>
                <a:spcPct val="35000"/>
              </a:spcBef>
            </a:pPr>
            <a:r>
              <a:rPr lang="en-US" altLang="en-US" dirty="0"/>
              <a:t>Nasal bone</a:t>
            </a:r>
          </a:p>
          <a:p>
            <a:pPr>
              <a:spcBef>
                <a:spcPct val="35000"/>
              </a:spcBef>
            </a:pPr>
            <a:r>
              <a:rPr lang="en-US" altLang="en-US" dirty="0"/>
              <a:t>Protects the eye from injury</a:t>
            </a:r>
          </a:p>
          <a:p>
            <a:pPr lvl="1"/>
            <a:endParaRPr lang="en-US" altLang="en-US" sz="28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11619" name="Rectangle 3"/>
          <p:cNvSpPr>
            <a:spLocks noGrp="1" noChangeArrowheads="1"/>
          </p:cNvSpPr>
          <p:nvPr>
            <p:ph type="body" idx="1"/>
          </p:nvPr>
        </p:nvSpPr>
        <p:spPr/>
        <p:txBody>
          <a:bodyPr rIns="228600"/>
          <a:lstStyle/>
          <a:p>
            <a:pPr marL="0" indent="0">
              <a:buFontTx/>
              <a:buNone/>
            </a:pPr>
            <a:r>
              <a:rPr lang="en-US" altLang="en-US" b="1" dirty="0"/>
              <a:t>Answer: </a:t>
            </a:r>
            <a:r>
              <a:rPr lang="en-US" altLang="en-US" b="1" dirty="0">
                <a:solidFill>
                  <a:srgbClr val="F37021"/>
                </a:solidFill>
              </a:rPr>
              <a:t>A</a:t>
            </a:r>
            <a:endParaRPr lang="en-US" altLang="en-US" b="1" dirty="0"/>
          </a:p>
          <a:p>
            <a:pPr marL="0" indent="0">
              <a:spcBef>
                <a:spcPct val="35000"/>
              </a:spcBef>
              <a:buFontTx/>
              <a:buNone/>
            </a:pPr>
            <a:r>
              <a:rPr lang="en-US" altLang="en-US" b="1" dirty="0"/>
              <a:t>Rationale: </a:t>
            </a:r>
            <a:r>
              <a:rPr lang="en-US" altLang="en-US" dirty="0"/>
              <a:t>When irrigating a chemical burn to the eye, it is important to </a:t>
            </a:r>
            <a:r>
              <a:rPr lang="en-US" altLang="en-US" i="1" dirty="0"/>
              <a:t>direct the stream away from the uninjured eye</a:t>
            </a:r>
            <a:r>
              <a:rPr lang="en-US" altLang="en-US" dirty="0"/>
              <a:t>. If you do not, you will likely flush the chemical into the unaffected eye. After irrigating the eye for the appropriate amount of time, cover </a:t>
            </a:r>
            <a:r>
              <a:rPr lang="en-US" altLang="en-US" i="1" dirty="0"/>
              <a:t>both </a:t>
            </a:r>
            <a:r>
              <a:rPr lang="en-US" altLang="en-US" dirty="0"/>
              <a:t>eyes with a sterile dressing.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pPr>
              <a:lnSpc>
                <a:spcPct val="85000"/>
              </a:lnSpc>
              <a:defRPr/>
            </a:pPr>
            <a:r>
              <a:rPr lang="en-US" dirty="0">
                <a:cs typeface="+mj-cs"/>
              </a:rPr>
              <a:t>Review</a:t>
            </a:r>
            <a:endParaRPr lang="en-US" sz="2800" b="0" dirty="0">
              <a:cs typeface="+mj-cs"/>
            </a:endParaRPr>
          </a:p>
        </p:txBody>
      </p:sp>
      <p:sp>
        <p:nvSpPr>
          <p:cNvPr id="112643" name="Rectangle 3"/>
          <p:cNvSpPr>
            <a:spLocks noGrp="1" noChangeArrowheads="1"/>
          </p:cNvSpPr>
          <p:nvPr>
            <p:ph type="body" idx="1"/>
          </p:nvPr>
        </p:nvSpPr>
        <p:spPr/>
        <p:txBody>
          <a:bodyPr rIns="228600"/>
          <a:lstStyle/>
          <a:p>
            <a:pPr marL="457200" indent="-457200">
              <a:spcBef>
                <a:spcPct val="35000"/>
              </a:spcBef>
              <a:buFontTx/>
              <a:buAutoNum type="arabicPeriod" startAt="4"/>
            </a:pPr>
            <a:r>
              <a:rPr lang="en-US" altLang="en-US" dirty="0"/>
              <a:t>When caring for a chemical burn to the eye, the EMT should:</a:t>
            </a:r>
          </a:p>
          <a:p>
            <a:pPr marL="1016000" lvl="1" indent="-444500">
              <a:spcBef>
                <a:spcPct val="35000"/>
              </a:spcBef>
              <a:buFontTx/>
              <a:buAutoNum type="alphaUcPeriod"/>
            </a:pPr>
            <a:r>
              <a:rPr lang="en-US" altLang="en-US" dirty="0"/>
              <a:t>prevent contamination of the opposite eye.</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Correct answer</a:t>
            </a:r>
          </a:p>
          <a:p>
            <a:pPr marL="1016000" lvl="1" indent="-444500">
              <a:spcBef>
                <a:spcPct val="35000"/>
              </a:spcBef>
              <a:buFontTx/>
              <a:buAutoNum type="alphaUcPeriod"/>
            </a:pPr>
            <a:r>
              <a:rPr lang="en-US" altLang="en-US" dirty="0"/>
              <a:t>immediately cover the injured eye with a sterile dressing. </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Irrigation of the eye must take place first.</a:t>
            </a:r>
          </a:p>
          <a:p>
            <a:pPr marL="1028700" lvl="1" indent="-457200">
              <a:spcBef>
                <a:spcPct val="35000"/>
              </a:spcBef>
              <a:buFontTx/>
              <a:buAutoNum type="alphaUcPeriod" startAt="3"/>
            </a:pPr>
            <a:r>
              <a:rPr lang="en-US" altLang="en-US" dirty="0"/>
              <a:t>avoid irrigating the eye, as this may cause further injury.</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Irrigation of the affected eye must take place. Direct the stream away from the uninjured eye.</a:t>
            </a:r>
          </a:p>
          <a:p>
            <a:pPr marL="1028700" lvl="1" indent="-457200">
              <a:spcBef>
                <a:spcPct val="35000"/>
              </a:spcBef>
              <a:buFontTx/>
              <a:buAutoNum type="alphaUcPeriod" startAt="3"/>
            </a:pPr>
            <a:r>
              <a:rPr lang="en-US" altLang="en-US" dirty="0"/>
              <a:t>irrigate both eyes simultaneously, even if only one eye is injured. </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Direct the stream of the contaminated eye away from the unaffected eye.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14691" name="Rectangle 3"/>
          <p:cNvSpPr>
            <a:spLocks noGrp="1" noChangeArrowheads="1"/>
          </p:cNvSpPr>
          <p:nvPr>
            <p:ph type="body" idx="1"/>
          </p:nvPr>
        </p:nvSpPr>
        <p:spPr/>
        <p:txBody>
          <a:bodyPr rIns="228600"/>
          <a:lstStyle/>
          <a:p>
            <a:pPr marL="457200" indent="-457200">
              <a:spcBef>
                <a:spcPct val="35000"/>
              </a:spcBef>
              <a:buFontTx/>
              <a:buAutoNum type="arabicPeriod" startAt="5"/>
            </a:pPr>
            <a:r>
              <a:rPr lang="en-US" altLang="en-US" dirty="0"/>
              <a:t>Which of the following signs is LEAST indicative of a head injury? </a:t>
            </a:r>
          </a:p>
          <a:p>
            <a:pPr marL="1016000" lvl="1" indent="-444500">
              <a:spcBef>
                <a:spcPct val="35000"/>
              </a:spcBef>
              <a:buFontTx/>
              <a:buAutoNum type="alphaUcPeriod"/>
            </a:pPr>
            <a:r>
              <a:rPr lang="en-US" altLang="en-US" dirty="0"/>
              <a:t>Asymmetric pupils</a:t>
            </a:r>
          </a:p>
          <a:p>
            <a:pPr marL="1016000" lvl="1" indent="-444500">
              <a:spcBef>
                <a:spcPct val="35000"/>
              </a:spcBef>
              <a:buFontTx/>
              <a:buAutoNum type="alphaUcPeriod"/>
            </a:pPr>
            <a:r>
              <a:rPr lang="en-US" altLang="en-US" dirty="0"/>
              <a:t>Pupillary constriction to bright light</a:t>
            </a:r>
          </a:p>
          <a:p>
            <a:pPr marL="1016000" lvl="1" indent="-444500">
              <a:spcBef>
                <a:spcPct val="35000"/>
              </a:spcBef>
              <a:buFontTx/>
              <a:buAutoNum type="alphaUcPeriod"/>
            </a:pPr>
            <a:r>
              <a:rPr lang="en-US" altLang="en-US" dirty="0"/>
              <a:t>Both eyes moving in opposite directions</a:t>
            </a:r>
          </a:p>
          <a:p>
            <a:pPr marL="1016000" lvl="1" indent="-444500">
              <a:spcBef>
                <a:spcPct val="35000"/>
              </a:spcBef>
              <a:buFontTx/>
              <a:buAutoNum type="alphaUcPeriod"/>
            </a:pPr>
            <a:r>
              <a:rPr lang="en-US" altLang="en-US" dirty="0"/>
              <a:t>Inability to look upward when instructed to</a:t>
            </a:r>
          </a:p>
          <a:p>
            <a:pPr marL="457200" indent="-457200">
              <a:buFontTx/>
              <a:buAutoNum type="arabicPeriod" startAt="5"/>
            </a:pPr>
            <a:endParaRPr lang="en-US" altLang="en-US" sz="2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15715" name="Rectangle 3"/>
          <p:cNvSpPr>
            <a:spLocks noGrp="1" noChangeArrowheads="1"/>
          </p:cNvSpPr>
          <p:nvPr>
            <p:ph type="body" idx="1"/>
          </p:nvPr>
        </p:nvSpPr>
        <p:spPr/>
        <p:txBody>
          <a:bodyPr rIns="228600"/>
          <a:lstStyle/>
          <a:p>
            <a:pPr marL="0" indent="0">
              <a:buFontTx/>
              <a:buNone/>
            </a:pPr>
            <a:r>
              <a:rPr lang="en-US" altLang="en-US" b="1" dirty="0"/>
              <a:t>Answer: </a:t>
            </a:r>
            <a:r>
              <a:rPr lang="en-US" altLang="en-US" b="1" dirty="0">
                <a:solidFill>
                  <a:srgbClr val="F37021"/>
                </a:solidFill>
              </a:rPr>
              <a:t>B</a:t>
            </a:r>
            <a:endParaRPr lang="en-US" altLang="en-US" b="1" dirty="0"/>
          </a:p>
          <a:p>
            <a:pPr marL="0" indent="0">
              <a:spcBef>
                <a:spcPct val="35000"/>
              </a:spcBef>
              <a:buFontTx/>
              <a:buNone/>
            </a:pPr>
            <a:r>
              <a:rPr lang="en-US" altLang="en-US" b="1" dirty="0"/>
              <a:t>Rationale: </a:t>
            </a:r>
            <a:r>
              <a:rPr lang="en-US" altLang="en-US" dirty="0"/>
              <a:t>The pupils normally constrict in bright light and dilate in dim light. Suspect a head injury if the pupils do not react appropriately, are asymmetric (unequal), do not move together, or if the patient is unable to look upward. </a:t>
            </a:r>
          </a:p>
          <a:p>
            <a:pPr marL="0" indent="0"/>
            <a:endParaRPr lang="en-US" altLang="en-US" dirty="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pPr>
              <a:lnSpc>
                <a:spcPct val="85000"/>
              </a:lnSpc>
              <a:defRPr/>
            </a:pPr>
            <a:r>
              <a:rPr lang="en-US" dirty="0">
                <a:cs typeface="+mj-cs"/>
              </a:rPr>
              <a:t>Review</a:t>
            </a:r>
            <a:endParaRPr lang="en-US" sz="2800" b="0" dirty="0">
              <a:cs typeface="+mj-cs"/>
            </a:endParaRPr>
          </a:p>
        </p:txBody>
      </p:sp>
      <p:sp>
        <p:nvSpPr>
          <p:cNvPr id="116739" name="Rectangle 3"/>
          <p:cNvSpPr>
            <a:spLocks noGrp="1" noChangeArrowheads="1"/>
          </p:cNvSpPr>
          <p:nvPr>
            <p:ph type="body" idx="1"/>
          </p:nvPr>
        </p:nvSpPr>
        <p:spPr/>
        <p:txBody>
          <a:bodyPr rIns="228600"/>
          <a:lstStyle/>
          <a:p>
            <a:pPr marL="457200" indent="-457200">
              <a:spcBef>
                <a:spcPct val="35000"/>
              </a:spcBef>
              <a:buFontTx/>
              <a:buAutoNum type="arabicPeriod" startAt="5"/>
            </a:pPr>
            <a:r>
              <a:rPr lang="en-US" altLang="en-US" dirty="0"/>
              <a:t>Which of the following signs is LEAST indicative of a head injury? </a:t>
            </a:r>
          </a:p>
          <a:p>
            <a:pPr marL="1016000" lvl="1" indent="-444500">
              <a:spcBef>
                <a:spcPct val="35000"/>
              </a:spcBef>
              <a:buFontTx/>
              <a:buAutoNum type="alphaUcPeriod"/>
            </a:pPr>
            <a:r>
              <a:rPr lang="en-US" altLang="en-US" dirty="0"/>
              <a:t>Asymmetric pupils</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This may be an indication of a head injury.</a:t>
            </a:r>
          </a:p>
          <a:p>
            <a:pPr marL="1016000" lvl="1" indent="-444500">
              <a:spcBef>
                <a:spcPct val="35000"/>
              </a:spcBef>
              <a:buFontTx/>
              <a:buAutoNum type="alphaUcPeriod"/>
            </a:pPr>
            <a:r>
              <a:rPr lang="en-US" altLang="en-US" dirty="0"/>
              <a:t>Pupillary constriction to bright light</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Correct answer</a:t>
            </a:r>
          </a:p>
          <a:p>
            <a:pPr marL="1016000" lvl="1" indent="-444500">
              <a:spcBef>
                <a:spcPct val="35000"/>
              </a:spcBef>
              <a:buFontTx/>
              <a:buAutoNum type="alphaUcPeriod" startAt="3"/>
            </a:pPr>
            <a:r>
              <a:rPr lang="en-US" altLang="en-US" dirty="0"/>
              <a:t>Both eyes moving in opposite directions</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This may be an indication of a head injury.</a:t>
            </a:r>
          </a:p>
          <a:p>
            <a:pPr marL="1016000" lvl="1" indent="-444500">
              <a:spcBef>
                <a:spcPct val="35000"/>
              </a:spcBef>
              <a:buFontTx/>
              <a:buAutoNum type="alphaUcPeriod" startAt="3"/>
            </a:pPr>
            <a:r>
              <a:rPr lang="en-US" altLang="en-US" dirty="0"/>
              <a:t>Inability to look upward when instructed to</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This may be an indication of a head injury.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18787" name="Rectangle 3"/>
          <p:cNvSpPr>
            <a:spLocks noGrp="1" noChangeArrowheads="1"/>
          </p:cNvSpPr>
          <p:nvPr>
            <p:ph type="body" idx="1"/>
          </p:nvPr>
        </p:nvSpPr>
        <p:spPr/>
        <p:txBody>
          <a:bodyPr rIns="228600"/>
          <a:lstStyle/>
          <a:p>
            <a:pPr marL="457200" indent="-457200">
              <a:spcBef>
                <a:spcPct val="35000"/>
              </a:spcBef>
              <a:buFontTx/>
              <a:buAutoNum type="arabicPeriod" startAt="6"/>
            </a:pPr>
            <a:r>
              <a:rPr lang="en-US" altLang="en-US" dirty="0"/>
              <a:t>The purpose of the eustachian tube is to:</a:t>
            </a:r>
          </a:p>
          <a:p>
            <a:pPr marL="1016000" lvl="1" indent="-444500">
              <a:spcBef>
                <a:spcPct val="35000"/>
              </a:spcBef>
              <a:buFontTx/>
              <a:buAutoNum type="alphaUcPeriod"/>
            </a:pPr>
            <a:r>
              <a:rPr lang="en-US" altLang="en-US" dirty="0"/>
              <a:t>move in response to sound waves.</a:t>
            </a:r>
          </a:p>
          <a:p>
            <a:pPr marL="1016000" lvl="1" indent="-444500">
              <a:spcBef>
                <a:spcPct val="35000"/>
              </a:spcBef>
              <a:buFontTx/>
              <a:buAutoNum type="alphaUcPeriod"/>
            </a:pPr>
            <a:r>
              <a:rPr lang="en-US" altLang="en-US" dirty="0"/>
              <a:t>transmit impulses from the brain to the ear.</a:t>
            </a:r>
          </a:p>
          <a:p>
            <a:pPr marL="1016000" lvl="1" indent="-444500">
              <a:spcBef>
                <a:spcPct val="35000"/>
              </a:spcBef>
              <a:buFontTx/>
              <a:buAutoNum type="alphaUcPeriod"/>
            </a:pPr>
            <a:r>
              <a:rPr lang="en-US" altLang="en-US" dirty="0"/>
              <a:t>equalize pressure in the middle ear when external pressure changes.</a:t>
            </a:r>
          </a:p>
          <a:p>
            <a:pPr marL="1016000" lvl="1" indent="-444500">
              <a:spcBef>
                <a:spcPct val="35000"/>
              </a:spcBef>
              <a:buFontTx/>
              <a:buAutoNum type="alphaUcPeriod"/>
            </a:pPr>
            <a:r>
              <a:rPr lang="en-US" altLang="en-US" dirty="0"/>
              <a:t>house fluid within the inner chamber of the ear and support balance.</a:t>
            </a:r>
          </a:p>
          <a:p>
            <a:pPr marL="457200" indent="-457200">
              <a:buFontTx/>
              <a:buAutoNum type="arabicPeriod" startAt="6"/>
            </a:pPr>
            <a:endParaRPr lang="en-US" altLang="en-US" sz="2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19811" name="Rectangle 3"/>
          <p:cNvSpPr>
            <a:spLocks noGrp="1" noChangeArrowheads="1"/>
          </p:cNvSpPr>
          <p:nvPr>
            <p:ph type="body" idx="1"/>
          </p:nvPr>
        </p:nvSpPr>
        <p:spPr/>
        <p:txBody>
          <a:bodyPr rIns="228600"/>
          <a:lstStyle/>
          <a:p>
            <a:pPr marL="0" indent="0">
              <a:buFontTx/>
              <a:buNone/>
            </a:pPr>
            <a:r>
              <a:rPr lang="en-US" altLang="en-US" b="1" dirty="0"/>
              <a:t>Answer: </a:t>
            </a:r>
            <a:r>
              <a:rPr lang="en-US" altLang="en-US" b="1" dirty="0">
                <a:solidFill>
                  <a:srgbClr val="F37021"/>
                </a:solidFill>
              </a:rPr>
              <a:t>C</a:t>
            </a:r>
            <a:endParaRPr lang="en-US" altLang="en-US" b="1" dirty="0"/>
          </a:p>
          <a:p>
            <a:pPr marL="0" indent="0">
              <a:spcBef>
                <a:spcPct val="35000"/>
              </a:spcBef>
              <a:buFontTx/>
              <a:buNone/>
            </a:pPr>
            <a:r>
              <a:rPr lang="en-US" altLang="en-US" b="1" dirty="0"/>
              <a:t>Rationale: </a:t>
            </a:r>
            <a:r>
              <a:rPr lang="en-US" altLang="en-US" dirty="0"/>
              <a:t>The middle ear is connected to the nasal cavity by the eustachian tube, which permits equalization of pressure in the middle ear when external atmospheric pressure changes.</a:t>
            </a:r>
          </a:p>
          <a:p>
            <a:pPr marL="0" indent="0"/>
            <a:endParaRPr lang="en-US" altLang="en-US" dirty="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pPr>
              <a:lnSpc>
                <a:spcPct val="85000"/>
              </a:lnSpc>
              <a:defRPr/>
            </a:pPr>
            <a:r>
              <a:rPr lang="en-US" dirty="0">
                <a:cs typeface="+mj-cs"/>
              </a:rPr>
              <a:t>Review</a:t>
            </a:r>
            <a:endParaRPr lang="en-US" sz="2800" b="0" dirty="0">
              <a:cs typeface="+mj-cs"/>
            </a:endParaRPr>
          </a:p>
        </p:txBody>
      </p:sp>
      <p:sp>
        <p:nvSpPr>
          <p:cNvPr id="120835" name="Rectangle 3"/>
          <p:cNvSpPr>
            <a:spLocks noGrp="1" noChangeArrowheads="1"/>
          </p:cNvSpPr>
          <p:nvPr>
            <p:ph type="body" idx="1"/>
          </p:nvPr>
        </p:nvSpPr>
        <p:spPr/>
        <p:txBody>
          <a:bodyPr rIns="228600"/>
          <a:lstStyle/>
          <a:p>
            <a:pPr marL="457200" indent="-457200">
              <a:spcBef>
                <a:spcPct val="35000"/>
              </a:spcBef>
              <a:buFontTx/>
              <a:buAutoNum type="arabicPeriod" startAt="6"/>
            </a:pPr>
            <a:r>
              <a:rPr lang="en-US" altLang="en-US" dirty="0"/>
              <a:t>The purpose of the eustachian tube is to:</a:t>
            </a:r>
          </a:p>
          <a:p>
            <a:pPr marL="1016000" lvl="1" indent="-444500">
              <a:spcBef>
                <a:spcPct val="35000"/>
              </a:spcBef>
              <a:buFontTx/>
              <a:buAutoNum type="alphaUcPeriod"/>
            </a:pPr>
            <a:r>
              <a:rPr lang="en-US" altLang="en-US" dirty="0"/>
              <a:t>move in response to sound waves.</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This occurs in the tympanic membrane or eardrum.</a:t>
            </a:r>
          </a:p>
          <a:p>
            <a:pPr marL="1016000" lvl="1" indent="-444500">
              <a:spcBef>
                <a:spcPct val="35000"/>
              </a:spcBef>
              <a:buFontTx/>
              <a:buAutoNum type="alphaUcPeriod"/>
            </a:pPr>
            <a:r>
              <a:rPr lang="en-US" altLang="en-US" dirty="0"/>
              <a:t>transmit impulses from the brain to the ear.</a:t>
            </a:r>
            <a:br>
              <a:rPr lang="en-US" altLang="en-US" dirty="0"/>
            </a:br>
            <a:r>
              <a:rPr lang="en-US" altLang="en-US" b="1" dirty="0"/>
              <a:t>Rationale: </a:t>
            </a:r>
            <a:r>
              <a:rPr lang="en-US" altLang="en-US" dirty="0">
                <a:solidFill>
                  <a:srgbClr val="F37021"/>
                </a:solidFill>
              </a:rPr>
              <a:t>Impulses are transmitted from the ear to the brain.</a:t>
            </a:r>
          </a:p>
          <a:p>
            <a:pPr marL="1016000" lvl="1" indent="-444500">
              <a:spcBef>
                <a:spcPct val="35000"/>
              </a:spcBef>
              <a:buFontTx/>
              <a:buAutoNum type="alphaUcPeriod" startAt="3"/>
            </a:pPr>
            <a:r>
              <a:rPr lang="en-US" altLang="en-US" dirty="0"/>
              <a:t>equalize pressure in the middle ear when external pressure changes.</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Correct answer</a:t>
            </a:r>
          </a:p>
          <a:p>
            <a:pPr marL="1016000" lvl="1" indent="-444500">
              <a:spcBef>
                <a:spcPct val="35000"/>
              </a:spcBef>
              <a:buFontTx/>
              <a:buAutoNum type="alphaUcPeriod" startAt="3"/>
            </a:pPr>
            <a:r>
              <a:rPr lang="en-US" altLang="en-US" dirty="0"/>
              <a:t>house fluid within the inner chamber of the ear and support balance.</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Bony chambers in the inner ear support balance.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22883" name="Rectangle 3"/>
          <p:cNvSpPr>
            <a:spLocks noGrp="1" noChangeArrowheads="1"/>
          </p:cNvSpPr>
          <p:nvPr>
            <p:ph type="body" idx="1"/>
          </p:nvPr>
        </p:nvSpPr>
        <p:spPr/>
        <p:txBody>
          <a:bodyPr rIns="228600"/>
          <a:lstStyle/>
          <a:p>
            <a:pPr marL="457200" indent="-457200">
              <a:spcBef>
                <a:spcPct val="35000"/>
              </a:spcBef>
              <a:buFontTx/>
              <a:buAutoNum type="arabicPeriod" startAt="7"/>
            </a:pPr>
            <a:r>
              <a:rPr lang="en-US" altLang="en-US" dirty="0"/>
              <a:t>When caring for a patient with facial trauma, the EMT should be MOST concerned with:</a:t>
            </a:r>
          </a:p>
          <a:p>
            <a:pPr marL="1016000" lvl="1" indent="-444500">
              <a:spcBef>
                <a:spcPct val="35000"/>
              </a:spcBef>
              <a:buFontTx/>
              <a:buAutoNum type="alphaUcPeriod"/>
            </a:pPr>
            <a:r>
              <a:rPr lang="en-US" altLang="en-US" dirty="0"/>
              <a:t>spinal trauma.</a:t>
            </a:r>
          </a:p>
          <a:p>
            <a:pPr marL="1016000" lvl="1" indent="-444500">
              <a:spcBef>
                <a:spcPct val="35000"/>
              </a:spcBef>
              <a:buFontTx/>
              <a:buAutoNum type="alphaUcPeriod"/>
            </a:pPr>
            <a:r>
              <a:rPr lang="en-US" altLang="en-US" dirty="0"/>
              <a:t>airway compromise.</a:t>
            </a:r>
          </a:p>
          <a:p>
            <a:pPr marL="1016000" lvl="1" indent="-444500">
              <a:spcBef>
                <a:spcPct val="35000"/>
              </a:spcBef>
              <a:buFontTx/>
              <a:buAutoNum type="alphaUcPeriod"/>
            </a:pPr>
            <a:r>
              <a:rPr lang="en-US" altLang="en-US" dirty="0"/>
              <a:t>associated eye injuries.</a:t>
            </a:r>
          </a:p>
          <a:p>
            <a:pPr marL="1016000" lvl="1" indent="-444500">
              <a:spcBef>
                <a:spcPct val="35000"/>
              </a:spcBef>
              <a:buFontTx/>
              <a:buAutoNum type="alphaUcPeriod"/>
            </a:pPr>
            <a:r>
              <a:rPr lang="en-US" altLang="en-US" dirty="0"/>
              <a:t>severe external bleeding. </a:t>
            </a:r>
          </a:p>
          <a:p>
            <a:pPr marL="457200" indent="-457200">
              <a:lnSpc>
                <a:spcPct val="90000"/>
              </a:lnSpc>
              <a:buFontTx/>
              <a:buAutoNum type="arabicPeriod" startAt="7"/>
            </a:pPr>
            <a:endParaRPr lang="en-US" altLang="en-US" sz="2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23907" name="Rectangle 3"/>
          <p:cNvSpPr>
            <a:spLocks noGrp="1" noChangeArrowheads="1"/>
          </p:cNvSpPr>
          <p:nvPr>
            <p:ph type="body" idx="1"/>
          </p:nvPr>
        </p:nvSpPr>
        <p:spPr/>
        <p:txBody>
          <a:bodyPr rIns="228600"/>
          <a:lstStyle/>
          <a:p>
            <a:pPr marL="0" indent="0">
              <a:buFontTx/>
              <a:buNone/>
            </a:pPr>
            <a:r>
              <a:rPr lang="en-US" altLang="en-US" b="1" dirty="0"/>
              <a:t>Answer: </a:t>
            </a:r>
            <a:r>
              <a:rPr lang="en-US" altLang="en-US" b="1" dirty="0">
                <a:solidFill>
                  <a:srgbClr val="F37021"/>
                </a:solidFill>
              </a:rPr>
              <a:t>B</a:t>
            </a:r>
            <a:endParaRPr lang="en-US" altLang="en-US" b="1" dirty="0"/>
          </a:p>
          <a:p>
            <a:pPr marL="0" indent="0">
              <a:spcBef>
                <a:spcPct val="35000"/>
              </a:spcBef>
              <a:buFontTx/>
              <a:buNone/>
            </a:pPr>
            <a:r>
              <a:rPr lang="en-US" altLang="en-US" b="1" dirty="0"/>
              <a:t>Rationale: </a:t>
            </a:r>
            <a:r>
              <a:rPr lang="en-US" altLang="en-US" dirty="0"/>
              <a:t>No airway, no patient! Injuries to the face often cause obstruction of the upper airway, either by clotted blood or associated swelling. Additionally, large amounts of blood can be swallowed, which increases the risks of vomiting and aspiration. Bleeding control, spinal trauma, and associated injuries are important factors and should be treated accordingly; however, the airway comes first.</a:t>
            </a:r>
          </a:p>
          <a:p>
            <a:pPr marL="0" indent="0"/>
            <a:endParaRPr lang="en-US" altLang="en-US" dirty="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pPr>
              <a:lnSpc>
                <a:spcPct val="85000"/>
              </a:lnSpc>
              <a:defRPr/>
            </a:pPr>
            <a:r>
              <a:rPr lang="en-US" dirty="0">
                <a:cs typeface="+mj-cs"/>
              </a:rPr>
              <a:t>The Face </a:t>
            </a:r>
            <a:r>
              <a:rPr lang="en-US" sz="2000" b="0" dirty="0">
                <a:cs typeface="+mj-cs"/>
              </a:rPr>
              <a:t>(3 of 5)</a:t>
            </a:r>
          </a:p>
        </p:txBody>
      </p:sp>
      <p:sp>
        <p:nvSpPr>
          <p:cNvPr id="15363" name="Rectangle 3"/>
          <p:cNvSpPr>
            <a:spLocks noGrp="1" noChangeArrowheads="1"/>
          </p:cNvSpPr>
          <p:nvPr>
            <p:ph type="body" idx="1"/>
          </p:nvPr>
        </p:nvSpPr>
        <p:spPr/>
        <p:txBody>
          <a:bodyPr rIns="228600"/>
          <a:lstStyle/>
          <a:p>
            <a:pPr>
              <a:spcBef>
                <a:spcPct val="35000"/>
              </a:spcBef>
            </a:pPr>
            <a:r>
              <a:rPr lang="en-US" altLang="en-US" dirty="0"/>
              <a:t>Only the proximal third of the nose is formed by bone.</a:t>
            </a:r>
          </a:p>
          <a:p>
            <a:pPr lvl="1">
              <a:spcBef>
                <a:spcPct val="35000"/>
              </a:spcBef>
            </a:pPr>
            <a:r>
              <a:rPr lang="en-US" altLang="en-US" dirty="0"/>
              <a:t>The remaining two thirds are composed of cartilage.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pPr>
              <a:lnSpc>
                <a:spcPct val="85000"/>
              </a:lnSpc>
              <a:defRPr/>
            </a:pPr>
            <a:r>
              <a:rPr lang="en-US" dirty="0">
                <a:cs typeface="+mj-cs"/>
              </a:rPr>
              <a:t>Review</a:t>
            </a:r>
            <a:endParaRPr lang="en-US" sz="2800" b="0" dirty="0">
              <a:cs typeface="+mj-cs"/>
            </a:endParaRPr>
          </a:p>
        </p:txBody>
      </p:sp>
      <p:sp>
        <p:nvSpPr>
          <p:cNvPr id="124931" name="Rectangle 3"/>
          <p:cNvSpPr>
            <a:spLocks noGrp="1" noChangeArrowheads="1"/>
          </p:cNvSpPr>
          <p:nvPr>
            <p:ph type="body" idx="1"/>
          </p:nvPr>
        </p:nvSpPr>
        <p:spPr/>
        <p:txBody>
          <a:bodyPr rIns="228600"/>
          <a:lstStyle/>
          <a:p>
            <a:pPr marL="457200" indent="-457200">
              <a:spcBef>
                <a:spcPct val="35000"/>
              </a:spcBef>
              <a:buFontTx/>
              <a:buAutoNum type="arabicPeriod" startAt="7"/>
            </a:pPr>
            <a:r>
              <a:rPr lang="en-US" altLang="en-US" dirty="0"/>
              <a:t>When caring for a patient with facial trauma, the EMT should be MOST concerned with:</a:t>
            </a:r>
          </a:p>
          <a:p>
            <a:pPr marL="1016000" lvl="1" indent="-444500">
              <a:spcBef>
                <a:spcPct val="35000"/>
              </a:spcBef>
              <a:buFontTx/>
              <a:buAutoNum type="alphaUcPeriod"/>
            </a:pPr>
            <a:r>
              <a:rPr lang="en-US" altLang="en-US" dirty="0"/>
              <a:t>spinal trauma.</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This is a concern to be treated, but treating the airway is first.</a:t>
            </a:r>
          </a:p>
          <a:p>
            <a:pPr marL="1016000" lvl="1" indent="-444500">
              <a:spcBef>
                <a:spcPct val="35000"/>
              </a:spcBef>
              <a:buFontTx/>
              <a:buAutoNum type="alphaUcPeriod"/>
            </a:pPr>
            <a:r>
              <a:rPr lang="en-US" altLang="en-US" dirty="0"/>
              <a:t>airway compromise.</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Correct answer</a:t>
            </a:r>
          </a:p>
          <a:p>
            <a:pPr marL="1016000" lvl="1" indent="-444500">
              <a:spcBef>
                <a:spcPct val="35000"/>
              </a:spcBef>
              <a:buFontTx/>
              <a:buAutoNum type="alphaUcPeriod" startAt="3"/>
            </a:pPr>
            <a:r>
              <a:rPr lang="en-US" altLang="en-US" dirty="0"/>
              <a:t>associated eye injuries.</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This is a concern to be treated, but treating the airway is first.</a:t>
            </a:r>
          </a:p>
          <a:p>
            <a:pPr marL="1016000" lvl="1" indent="-444500">
              <a:spcBef>
                <a:spcPct val="35000"/>
              </a:spcBef>
              <a:buFontTx/>
              <a:buAutoNum type="alphaUcPeriod" startAt="3"/>
            </a:pPr>
            <a:r>
              <a:rPr lang="en-US" altLang="en-US" dirty="0"/>
              <a:t>severe external bleeding. </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This is a concern to be treated, but treating the airway is first.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26979" name="Rectangle 3"/>
          <p:cNvSpPr>
            <a:spLocks noGrp="1" noChangeArrowheads="1"/>
          </p:cNvSpPr>
          <p:nvPr>
            <p:ph type="body" idx="1"/>
          </p:nvPr>
        </p:nvSpPr>
        <p:spPr/>
        <p:txBody>
          <a:bodyPr rIns="228600"/>
          <a:lstStyle/>
          <a:p>
            <a:pPr marL="457200" indent="-457200">
              <a:spcBef>
                <a:spcPct val="35000"/>
              </a:spcBef>
              <a:buFontTx/>
              <a:buAutoNum type="arabicPeriod" startAt="8"/>
            </a:pPr>
            <a:r>
              <a:rPr lang="en-US" altLang="en-US" dirty="0"/>
              <a:t>The presence of subcutaneous emphysema following trauma to the face and throat is MOST suggestive of:</a:t>
            </a:r>
          </a:p>
          <a:p>
            <a:pPr marL="1016000" lvl="1" indent="-444500">
              <a:spcBef>
                <a:spcPct val="35000"/>
              </a:spcBef>
              <a:buFontTx/>
              <a:buAutoNum type="alphaUcPeriod"/>
            </a:pPr>
            <a:r>
              <a:rPr lang="en-US" altLang="en-US" dirty="0"/>
              <a:t>esophageal injury.</a:t>
            </a:r>
          </a:p>
          <a:p>
            <a:pPr marL="1016000" lvl="1" indent="-444500">
              <a:spcBef>
                <a:spcPct val="35000"/>
              </a:spcBef>
              <a:buFontTx/>
              <a:buAutoNum type="alphaUcPeriod"/>
            </a:pPr>
            <a:r>
              <a:rPr lang="en-US" altLang="en-US" dirty="0"/>
              <a:t>cervical spine fracture.</a:t>
            </a:r>
          </a:p>
          <a:p>
            <a:pPr marL="1016000" lvl="1" indent="-444500">
              <a:spcBef>
                <a:spcPct val="35000"/>
              </a:spcBef>
              <a:buFontTx/>
              <a:buAutoNum type="alphaUcPeriod"/>
            </a:pPr>
            <a:r>
              <a:rPr lang="en-US" altLang="en-US" dirty="0"/>
              <a:t>crushing tracheal injury.</a:t>
            </a:r>
          </a:p>
          <a:p>
            <a:pPr marL="1016000" lvl="1" indent="-444500">
              <a:spcBef>
                <a:spcPct val="35000"/>
              </a:spcBef>
              <a:buFontTx/>
              <a:buAutoNum type="alphaUcPeriod"/>
            </a:pPr>
            <a:r>
              <a:rPr lang="en-US" altLang="en-US" dirty="0"/>
              <a:t>carotid artery laceration.</a:t>
            </a:r>
          </a:p>
          <a:p>
            <a:pPr marL="457200" indent="-457200">
              <a:buFontTx/>
              <a:buAutoNum type="arabicPeriod" startAt="8"/>
            </a:pPr>
            <a:endParaRPr lang="en-US" altLang="en-US" sz="2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28003" name="Rectangle 3"/>
          <p:cNvSpPr>
            <a:spLocks noGrp="1" noChangeArrowheads="1"/>
          </p:cNvSpPr>
          <p:nvPr>
            <p:ph type="body" idx="1"/>
          </p:nvPr>
        </p:nvSpPr>
        <p:spPr/>
        <p:txBody>
          <a:bodyPr rIns="228600"/>
          <a:lstStyle/>
          <a:p>
            <a:pPr marL="0" indent="0">
              <a:buFontTx/>
              <a:buNone/>
            </a:pPr>
            <a:r>
              <a:rPr lang="en-US" altLang="en-US" b="1" dirty="0"/>
              <a:t>Answer: </a:t>
            </a:r>
            <a:r>
              <a:rPr lang="en-US" altLang="en-US" b="1" dirty="0">
                <a:solidFill>
                  <a:srgbClr val="F37021"/>
                </a:solidFill>
              </a:rPr>
              <a:t>C</a:t>
            </a:r>
            <a:endParaRPr lang="en-US" altLang="en-US" b="1" dirty="0"/>
          </a:p>
          <a:p>
            <a:pPr marL="0" indent="0">
              <a:spcBef>
                <a:spcPct val="35000"/>
              </a:spcBef>
              <a:buFontTx/>
              <a:buNone/>
            </a:pPr>
            <a:r>
              <a:rPr lang="en-US" altLang="en-US" b="1" dirty="0"/>
              <a:t>Rationale: </a:t>
            </a:r>
            <a:r>
              <a:rPr lang="en-US" altLang="en-US" dirty="0"/>
              <a:t>Crushing injuries or fractures of the larynx or trachea can result in a leakage of air into the soft tissues of the neck. The presence of air in the soft tissues produces a characteristic crackling sensation called subcutaneous emphysema.</a:t>
            </a:r>
          </a:p>
          <a:p>
            <a:pPr marL="0" indent="0"/>
            <a:endParaRPr lang="en-US" altLang="en-US" dirty="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pPr>
              <a:lnSpc>
                <a:spcPct val="85000"/>
              </a:lnSpc>
              <a:defRPr/>
            </a:pPr>
            <a:r>
              <a:rPr lang="en-US" dirty="0">
                <a:cs typeface="+mj-cs"/>
              </a:rPr>
              <a:t>Review</a:t>
            </a:r>
            <a:endParaRPr lang="en-US" sz="2800" b="0" dirty="0">
              <a:cs typeface="+mj-cs"/>
            </a:endParaRPr>
          </a:p>
        </p:txBody>
      </p:sp>
      <p:sp>
        <p:nvSpPr>
          <p:cNvPr id="129027" name="Rectangle 3"/>
          <p:cNvSpPr>
            <a:spLocks noGrp="1" noChangeArrowheads="1"/>
          </p:cNvSpPr>
          <p:nvPr>
            <p:ph type="body" idx="1"/>
          </p:nvPr>
        </p:nvSpPr>
        <p:spPr/>
        <p:txBody>
          <a:bodyPr rIns="228600"/>
          <a:lstStyle/>
          <a:p>
            <a:pPr marL="457200" indent="-457200">
              <a:spcBef>
                <a:spcPct val="35000"/>
              </a:spcBef>
              <a:buFontTx/>
              <a:buAutoNum type="arabicPeriod" startAt="8"/>
            </a:pPr>
            <a:r>
              <a:rPr lang="en-US" altLang="en-US" dirty="0"/>
              <a:t>The presence of subcutaneous emphysema following trauma to the face and throat is MOST suggestive of:</a:t>
            </a:r>
          </a:p>
          <a:p>
            <a:pPr marL="1016000" lvl="1" indent="-444500">
              <a:spcBef>
                <a:spcPct val="35000"/>
              </a:spcBef>
              <a:buFontTx/>
              <a:buAutoNum type="alphaUcPeriod"/>
            </a:pPr>
            <a:r>
              <a:rPr lang="en-US" altLang="en-US" dirty="0"/>
              <a:t>esophageal injury.</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This will produce bleeding, which may be observed in the patient</a:t>
            </a:r>
            <a:r>
              <a:rPr lang="ja-JP" altLang="en-US" dirty="0">
                <a:solidFill>
                  <a:srgbClr val="F37021"/>
                </a:solidFill>
              </a:rPr>
              <a:t>’</a:t>
            </a:r>
            <a:r>
              <a:rPr lang="en-US" altLang="ja-JP" dirty="0">
                <a:solidFill>
                  <a:srgbClr val="F37021"/>
                </a:solidFill>
              </a:rPr>
              <a:t>s mouth or through difficulty swallowing.</a:t>
            </a:r>
          </a:p>
          <a:p>
            <a:pPr marL="1016000" lvl="1" indent="-444500">
              <a:spcBef>
                <a:spcPct val="35000"/>
              </a:spcBef>
              <a:buFontTx/>
              <a:buAutoNum type="alphaUcPeriod"/>
            </a:pPr>
            <a:r>
              <a:rPr lang="en-US" altLang="en-US" dirty="0"/>
              <a:t>cervical spine fracture.</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This may be indicated by pain and/or paralysis.</a:t>
            </a:r>
          </a:p>
          <a:p>
            <a:pPr marL="1016000" lvl="1" indent="-444500">
              <a:spcBef>
                <a:spcPct val="35000"/>
              </a:spcBef>
              <a:buFontTx/>
              <a:buAutoNum type="alphaUcPeriod" startAt="3"/>
            </a:pPr>
            <a:r>
              <a:rPr lang="en-US" altLang="en-US" dirty="0"/>
              <a:t>crushing tracheal injury.</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Correct answer</a:t>
            </a:r>
          </a:p>
          <a:p>
            <a:pPr marL="1016000" lvl="1" indent="-444500">
              <a:spcBef>
                <a:spcPct val="35000"/>
              </a:spcBef>
              <a:buFontTx/>
              <a:buAutoNum type="alphaUcPeriod" startAt="3"/>
            </a:pPr>
            <a:r>
              <a:rPr lang="en-US" altLang="en-US" dirty="0"/>
              <a:t>carotid artery laceration. </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This could be assessed by excessive swelling or the presence of a large hematoma in the neck area.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31075" name="Rectangle 3"/>
          <p:cNvSpPr>
            <a:spLocks noGrp="1" noChangeArrowheads="1"/>
          </p:cNvSpPr>
          <p:nvPr>
            <p:ph type="body" idx="1"/>
          </p:nvPr>
        </p:nvSpPr>
        <p:spPr/>
        <p:txBody>
          <a:bodyPr rIns="228600"/>
          <a:lstStyle/>
          <a:p>
            <a:pPr marL="457200" indent="-457200">
              <a:spcBef>
                <a:spcPct val="35000"/>
              </a:spcBef>
              <a:buFontTx/>
              <a:buAutoNum type="arabicPeriod" startAt="9"/>
            </a:pPr>
            <a:r>
              <a:rPr lang="en-US" altLang="en-US" dirty="0"/>
              <a:t>A 21-year-old male has a large laceration to his neck. When you assess him, you note that bright red blood is spurting from the left side of his neck. You should immediately:</a:t>
            </a:r>
          </a:p>
          <a:p>
            <a:pPr marL="1016000" lvl="1" indent="-444500">
              <a:spcBef>
                <a:spcPct val="35000"/>
              </a:spcBef>
              <a:buFontTx/>
              <a:buAutoNum type="alphaUcPeriod"/>
            </a:pPr>
            <a:r>
              <a:rPr lang="en-US" altLang="en-US" dirty="0"/>
              <a:t>apply a pressure dressing to his neck.</a:t>
            </a:r>
          </a:p>
          <a:p>
            <a:pPr marL="1016000" lvl="1" indent="-444500">
              <a:spcBef>
                <a:spcPct val="35000"/>
              </a:spcBef>
              <a:buFontTx/>
              <a:buAutoNum type="alphaUcPeriod"/>
            </a:pPr>
            <a:r>
              <a:rPr lang="en-US" altLang="en-US" dirty="0"/>
              <a:t>sit the patient up to slow the bleeding.</a:t>
            </a:r>
          </a:p>
          <a:p>
            <a:pPr marL="1016000" lvl="1" indent="-444500">
              <a:spcBef>
                <a:spcPct val="35000"/>
              </a:spcBef>
              <a:buFontTx/>
              <a:buAutoNum type="alphaUcPeriod"/>
            </a:pPr>
            <a:r>
              <a:rPr lang="en-US" altLang="en-US" dirty="0"/>
              <a:t>place your gloved hand over the wound.</a:t>
            </a:r>
          </a:p>
          <a:p>
            <a:pPr marL="1016000" lvl="1" indent="-444500">
              <a:spcBef>
                <a:spcPct val="35000"/>
              </a:spcBef>
              <a:buFontTx/>
              <a:buAutoNum type="alphaUcPeriod"/>
            </a:pPr>
            <a:r>
              <a:rPr lang="en-US" altLang="en-US" dirty="0"/>
              <a:t>apply 100% oxygen via nonrebreathing mask.</a:t>
            </a:r>
          </a:p>
          <a:p>
            <a:pPr marL="457200" indent="-457200">
              <a:lnSpc>
                <a:spcPct val="80000"/>
              </a:lnSpc>
              <a:buFontTx/>
              <a:buAutoNum type="arabicPeriod" startAt="9"/>
            </a:pPr>
            <a:endParaRPr lang="en-US" altLang="en-US" sz="2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32099" name="Rectangle 3"/>
          <p:cNvSpPr>
            <a:spLocks noGrp="1" noChangeArrowheads="1"/>
          </p:cNvSpPr>
          <p:nvPr>
            <p:ph type="body" idx="1"/>
          </p:nvPr>
        </p:nvSpPr>
        <p:spPr/>
        <p:txBody>
          <a:bodyPr rIns="228600"/>
          <a:lstStyle/>
          <a:p>
            <a:pPr marL="0" indent="0">
              <a:lnSpc>
                <a:spcPct val="90000"/>
              </a:lnSpc>
              <a:buFontTx/>
              <a:buNone/>
            </a:pPr>
            <a:r>
              <a:rPr lang="en-US" altLang="en-US" b="1" dirty="0"/>
              <a:t>Answer: </a:t>
            </a:r>
            <a:r>
              <a:rPr lang="en-US" altLang="en-US" b="1" dirty="0">
                <a:solidFill>
                  <a:srgbClr val="F37021"/>
                </a:solidFill>
              </a:rPr>
              <a:t>C</a:t>
            </a:r>
            <a:endParaRPr lang="en-US" altLang="en-US" b="1" dirty="0"/>
          </a:p>
          <a:p>
            <a:pPr marL="0" indent="0">
              <a:spcBef>
                <a:spcPct val="35000"/>
              </a:spcBef>
              <a:buFontTx/>
              <a:buNone/>
            </a:pPr>
            <a:r>
              <a:rPr lang="en-US" altLang="en-US" b="1" dirty="0"/>
              <a:t>Rationale: </a:t>
            </a:r>
            <a:r>
              <a:rPr lang="en-US" altLang="en-US" dirty="0"/>
              <a:t>Laceration of the carotid artery—as evidenced by bright red blood spurting from the wound—can cause profuse bleeding, profound shock, and death very quickly. You must </a:t>
            </a:r>
            <a:r>
              <a:rPr lang="en-US" altLang="en-US" i="1" dirty="0"/>
              <a:t>immediately</a:t>
            </a:r>
            <a:r>
              <a:rPr lang="en-US" altLang="en-US" dirty="0"/>
              <a:t> control the bleeding with the use of direct pressure. Cover the wound with your gloved hand initially and then apply a bulky pressure dressing. After the bleeding has been controlled, apply high-flow oxygen and transport promptly.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pPr>
              <a:lnSpc>
                <a:spcPct val="85000"/>
              </a:lnSpc>
              <a:defRPr/>
            </a:pPr>
            <a:r>
              <a:rPr lang="en-US" dirty="0">
                <a:cs typeface="+mj-cs"/>
              </a:rPr>
              <a:t>Review</a:t>
            </a:r>
            <a:endParaRPr lang="en-US" sz="2800" b="0" dirty="0">
              <a:cs typeface="+mj-cs"/>
            </a:endParaRPr>
          </a:p>
        </p:txBody>
      </p:sp>
      <p:sp>
        <p:nvSpPr>
          <p:cNvPr id="133123" name="Rectangle 3"/>
          <p:cNvSpPr>
            <a:spLocks noGrp="1" noChangeArrowheads="1"/>
          </p:cNvSpPr>
          <p:nvPr>
            <p:ph type="body" idx="1"/>
          </p:nvPr>
        </p:nvSpPr>
        <p:spPr/>
        <p:txBody>
          <a:bodyPr rIns="228600"/>
          <a:lstStyle/>
          <a:p>
            <a:pPr marL="457200" indent="-457200">
              <a:spcBef>
                <a:spcPct val="35000"/>
              </a:spcBef>
              <a:buFontTx/>
              <a:buAutoNum type="arabicPeriod" startAt="9"/>
            </a:pPr>
            <a:r>
              <a:rPr lang="en-US" altLang="en-US" dirty="0"/>
              <a:t>A 21-year-old male has a large laceration to his neck. When you assess him, you note that bright red blood is spurting from the left side of his neck. You should immediately:</a:t>
            </a:r>
          </a:p>
          <a:p>
            <a:pPr marL="1016000" lvl="1" indent="-444500">
              <a:spcBef>
                <a:spcPct val="35000"/>
              </a:spcBef>
              <a:buFontTx/>
              <a:buAutoNum type="alphaUcPeriod"/>
            </a:pPr>
            <a:r>
              <a:rPr lang="en-US" altLang="en-US" dirty="0"/>
              <a:t>apply a pressure dressing to his neck.</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You should apply a bulky dressing to control bleeding.</a:t>
            </a:r>
          </a:p>
          <a:p>
            <a:pPr marL="1016000" lvl="1" indent="-444500">
              <a:spcBef>
                <a:spcPct val="35000"/>
              </a:spcBef>
              <a:buFontTx/>
              <a:buAutoNum type="alphaUcPeriod"/>
            </a:pPr>
            <a:r>
              <a:rPr lang="en-US" altLang="en-US" dirty="0"/>
              <a:t>sit the patient up to slow the bleeding.</a:t>
            </a:r>
            <a:br>
              <a:rPr lang="en-US" altLang="en-US" dirty="0"/>
            </a:br>
            <a:r>
              <a:rPr lang="en-US" altLang="en-US" b="1" dirty="0"/>
              <a:t>Rationale: </a:t>
            </a:r>
            <a:r>
              <a:rPr lang="en-US" altLang="en-US" dirty="0">
                <a:solidFill>
                  <a:srgbClr val="F37021"/>
                </a:solidFill>
              </a:rPr>
              <a:t>Bleeding must be controlled first with direct pressure.</a:t>
            </a:r>
          </a:p>
          <a:p>
            <a:pPr marL="1016000" lvl="1" indent="-444500">
              <a:spcBef>
                <a:spcPct val="35000"/>
              </a:spcBef>
              <a:buFontTx/>
              <a:buAutoNum type="alphaUcPeriod" startAt="3"/>
            </a:pPr>
            <a:r>
              <a:rPr lang="en-US" altLang="en-US" dirty="0"/>
              <a:t>place your gloved hand over the wound.</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Correct answer</a:t>
            </a:r>
          </a:p>
          <a:p>
            <a:pPr marL="1016000" lvl="1" indent="-444500">
              <a:spcBef>
                <a:spcPct val="35000"/>
              </a:spcBef>
              <a:buFontTx/>
              <a:buAutoNum type="alphaUcPeriod" startAt="3"/>
            </a:pPr>
            <a:r>
              <a:rPr lang="en-US" altLang="en-US" dirty="0"/>
              <a:t>apply 100% oxygen via nonrebreathing mask.</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A nonrebreathing mask is applied after bleeding is controlled.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35171" name="Rectangle 3"/>
          <p:cNvSpPr>
            <a:spLocks noGrp="1" noChangeArrowheads="1"/>
          </p:cNvSpPr>
          <p:nvPr>
            <p:ph type="body" idx="1"/>
          </p:nvPr>
        </p:nvSpPr>
        <p:spPr/>
        <p:txBody>
          <a:bodyPr rIns="228600"/>
          <a:lstStyle/>
          <a:p>
            <a:pPr marL="682625" indent="-682625">
              <a:spcBef>
                <a:spcPct val="35000"/>
              </a:spcBef>
              <a:buFontTx/>
              <a:buAutoNum type="arabicPeriod" startAt="10"/>
            </a:pPr>
            <a:r>
              <a:rPr lang="en-US" altLang="en-US" dirty="0"/>
              <a:t>Which of the following mechanisms of injury would MOST likely cause a crushing injury of the larynx and/or trachea?</a:t>
            </a:r>
          </a:p>
          <a:p>
            <a:pPr marL="1204913" lvl="1" indent="-406400">
              <a:spcBef>
                <a:spcPct val="35000"/>
              </a:spcBef>
              <a:buFontTx/>
              <a:buAutoNum type="alphaUcPeriod"/>
            </a:pPr>
            <a:r>
              <a:rPr lang="en-US" altLang="en-US" dirty="0"/>
              <a:t>Attempted suicide by hanging</a:t>
            </a:r>
          </a:p>
          <a:p>
            <a:pPr marL="1204913" lvl="1" indent="-406400">
              <a:spcBef>
                <a:spcPct val="35000"/>
              </a:spcBef>
              <a:buFontTx/>
              <a:buAutoNum type="alphaUcPeriod"/>
            </a:pPr>
            <a:r>
              <a:rPr lang="en-US" altLang="en-US" dirty="0"/>
              <a:t>Gunshot wound to the lateral neck</a:t>
            </a:r>
          </a:p>
          <a:p>
            <a:pPr marL="1204913" lvl="1" indent="-406400">
              <a:spcBef>
                <a:spcPct val="35000"/>
              </a:spcBef>
              <a:buFontTx/>
              <a:buAutoNum type="alphaUcPeriod"/>
            </a:pPr>
            <a:r>
              <a:rPr lang="en-US" altLang="en-US" dirty="0"/>
              <a:t>Car crash involving lateral impact</a:t>
            </a:r>
          </a:p>
          <a:p>
            <a:pPr marL="1204913" lvl="1" indent="-406400">
              <a:spcBef>
                <a:spcPct val="35000"/>
              </a:spcBef>
              <a:buFontTx/>
              <a:buAutoNum type="alphaUcPeriod"/>
            </a:pPr>
            <a:r>
              <a:rPr lang="en-US" altLang="en-US" dirty="0"/>
              <a:t>Patient whose head hits the windshield</a:t>
            </a:r>
          </a:p>
          <a:p>
            <a:pPr marL="682625" indent="-682625">
              <a:buFontTx/>
              <a:buAutoNum type="arabicPeriod" startAt="10"/>
            </a:pPr>
            <a:endParaRPr lang="en-US" altLang="en-US" sz="2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36195" name="Rectangle 3"/>
          <p:cNvSpPr>
            <a:spLocks noGrp="1" noChangeArrowheads="1"/>
          </p:cNvSpPr>
          <p:nvPr>
            <p:ph type="body" idx="1"/>
          </p:nvPr>
        </p:nvSpPr>
        <p:spPr/>
        <p:txBody>
          <a:bodyPr rIns="228600"/>
          <a:lstStyle/>
          <a:p>
            <a:pPr marL="0" indent="0">
              <a:lnSpc>
                <a:spcPct val="90000"/>
              </a:lnSpc>
              <a:buFontTx/>
              <a:buNone/>
            </a:pPr>
            <a:r>
              <a:rPr lang="en-US" altLang="en-US" b="1" dirty="0"/>
              <a:t>Answer: </a:t>
            </a:r>
            <a:r>
              <a:rPr lang="en-US" altLang="en-US" b="1" dirty="0">
                <a:solidFill>
                  <a:srgbClr val="F37021"/>
                </a:solidFill>
              </a:rPr>
              <a:t>A</a:t>
            </a:r>
            <a:endParaRPr lang="en-US" altLang="en-US" b="1" dirty="0"/>
          </a:p>
          <a:p>
            <a:pPr marL="0" indent="0">
              <a:spcBef>
                <a:spcPct val="35000"/>
              </a:spcBef>
              <a:buFontTx/>
              <a:buNone/>
            </a:pPr>
            <a:r>
              <a:rPr lang="en-US" altLang="en-US" b="1" dirty="0"/>
              <a:t>Rationale: </a:t>
            </a:r>
            <a:r>
              <a:rPr lang="en-US" altLang="en-US" dirty="0"/>
              <a:t>Any crushing injury of the upper part of the neck is likely to involve the larynx or trachea. Examples include the anterior neck impacting a steering wheel, hanging (distraction) mechanisms, and clothesline injuries.</a:t>
            </a:r>
          </a:p>
          <a:p>
            <a:pPr marL="0" indent="0">
              <a:lnSpc>
                <a:spcPct val="90000"/>
              </a:lnSpc>
            </a:pPr>
            <a:endParaRPr lang="en-US" altLang="en-US" dirty="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pPr>
              <a:lnSpc>
                <a:spcPct val="85000"/>
              </a:lnSpc>
              <a:defRPr/>
            </a:pPr>
            <a:r>
              <a:rPr lang="en-US" dirty="0">
                <a:cs typeface="+mj-cs"/>
              </a:rPr>
              <a:t>Review</a:t>
            </a:r>
            <a:endParaRPr lang="en-US" sz="2800" b="0" dirty="0">
              <a:cs typeface="+mj-cs"/>
            </a:endParaRPr>
          </a:p>
        </p:txBody>
      </p:sp>
      <p:sp>
        <p:nvSpPr>
          <p:cNvPr id="137219" name="Rectangle 3"/>
          <p:cNvSpPr>
            <a:spLocks noGrp="1" noChangeArrowheads="1"/>
          </p:cNvSpPr>
          <p:nvPr>
            <p:ph type="body" idx="1"/>
          </p:nvPr>
        </p:nvSpPr>
        <p:spPr/>
        <p:txBody>
          <a:bodyPr rIns="228600"/>
          <a:lstStyle/>
          <a:p>
            <a:pPr marL="682625" indent="-682625">
              <a:spcBef>
                <a:spcPct val="35000"/>
              </a:spcBef>
              <a:buFontTx/>
              <a:buAutoNum type="arabicPeriod" startAt="10"/>
            </a:pPr>
            <a:r>
              <a:rPr lang="en-US" altLang="en-US" dirty="0"/>
              <a:t>Which of the following mechanisms of injury would MOST likely cause a crushing injury of the larynx and/or trachea?</a:t>
            </a:r>
          </a:p>
          <a:p>
            <a:pPr marL="1241425" lvl="1" indent="-444500">
              <a:spcBef>
                <a:spcPct val="35000"/>
              </a:spcBef>
              <a:buFontTx/>
              <a:buAutoNum type="alphaUcPeriod"/>
            </a:pPr>
            <a:r>
              <a:rPr lang="en-US" altLang="en-US" dirty="0"/>
              <a:t>Attempted suicide by hanging</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Correct answer</a:t>
            </a:r>
          </a:p>
          <a:p>
            <a:pPr marL="1241425" lvl="1" indent="-444500">
              <a:spcBef>
                <a:spcPct val="35000"/>
              </a:spcBef>
              <a:buFontTx/>
              <a:buAutoNum type="alphaUcPeriod"/>
            </a:pPr>
            <a:r>
              <a:rPr lang="en-US" altLang="en-US" dirty="0"/>
              <a:t>Gunshot wound to the lateral neck</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This would produce a penetrating injury.</a:t>
            </a:r>
          </a:p>
          <a:p>
            <a:pPr marL="1254125" lvl="1" indent="-457200">
              <a:spcBef>
                <a:spcPct val="35000"/>
              </a:spcBef>
              <a:buFontTx/>
              <a:buAutoNum type="alphaUcPeriod" startAt="3"/>
            </a:pPr>
            <a:r>
              <a:rPr lang="en-US" altLang="en-US" dirty="0"/>
              <a:t>Car crash involving lateral impact</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This would produce an injury to the spine and possibly the head.</a:t>
            </a:r>
          </a:p>
          <a:p>
            <a:pPr marL="1254125" lvl="1" indent="-457200">
              <a:spcBef>
                <a:spcPct val="35000"/>
              </a:spcBef>
              <a:buFontTx/>
              <a:buAutoNum type="alphaUcPeriod" startAt="3"/>
            </a:pPr>
            <a:r>
              <a:rPr lang="en-US" altLang="en-US" dirty="0"/>
              <a:t>Patient whose head hits the windshield</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This would produce an injury to the head or a compression injury to the spine.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pPr>
              <a:lnSpc>
                <a:spcPct val="85000"/>
              </a:lnSpc>
              <a:defRPr/>
            </a:pPr>
            <a:r>
              <a:rPr lang="en-US" dirty="0">
                <a:cs typeface="+mj-cs"/>
              </a:rPr>
              <a:t>The Face </a:t>
            </a:r>
            <a:r>
              <a:rPr lang="en-US" sz="2000" b="0" dirty="0">
                <a:cs typeface="+mj-cs"/>
              </a:rPr>
              <a:t>(4 of 5)</a:t>
            </a:r>
          </a:p>
        </p:txBody>
      </p:sp>
      <p:sp>
        <p:nvSpPr>
          <p:cNvPr id="16387" name="Rectangle 3"/>
          <p:cNvSpPr>
            <a:spLocks noGrp="1" noChangeArrowheads="1"/>
          </p:cNvSpPr>
          <p:nvPr>
            <p:ph type="body" idx="1"/>
          </p:nvPr>
        </p:nvSpPr>
        <p:spPr>
          <a:xfrm>
            <a:off x="6096000" y="1447800"/>
            <a:ext cx="5181600" cy="4800600"/>
          </a:xfrm>
        </p:spPr>
        <p:txBody>
          <a:bodyPr rIns="228600"/>
          <a:lstStyle/>
          <a:p>
            <a:pPr>
              <a:spcBef>
                <a:spcPct val="35000"/>
              </a:spcBef>
            </a:pPr>
            <a:r>
              <a:rPr lang="en-US" altLang="en-US" dirty="0"/>
              <a:t>The exposed portion of the ear is composed entirely of cartilage covered by skin.</a:t>
            </a:r>
          </a:p>
          <a:p>
            <a:pPr lvl="1">
              <a:spcBef>
                <a:spcPct val="35000"/>
              </a:spcBef>
            </a:pPr>
            <a:r>
              <a:rPr lang="en-US" altLang="en-US" dirty="0"/>
              <a:t>Pinna</a:t>
            </a:r>
          </a:p>
          <a:p>
            <a:pPr lvl="1">
              <a:spcBef>
                <a:spcPct val="35000"/>
              </a:spcBef>
            </a:pPr>
            <a:r>
              <a:rPr lang="en-US" altLang="en-US" dirty="0"/>
              <a:t>Tragus</a:t>
            </a:r>
          </a:p>
          <a:p>
            <a:pPr lvl="1">
              <a:spcBef>
                <a:spcPct val="35000"/>
              </a:spcBef>
            </a:pPr>
            <a:r>
              <a:rPr lang="en-US" altLang="en-US" dirty="0"/>
              <a:t>Superficial temporal artery</a:t>
            </a:r>
            <a:endParaRPr lang="en-US" altLang="en-US" sz="2800" b="1" dirty="0">
              <a:solidFill>
                <a:srgbClr val="FFFFFF"/>
              </a:solidFill>
            </a:endParaRPr>
          </a:p>
        </p:txBody>
      </p:sp>
      <p:pic>
        <p:nvPicPr>
          <p:cNvPr id="2050" name="Picture 2" descr="Occiput at the lower-back area of the cranium, Pinna of the ear, Temporomandibular joint at the intersection of the mandible and temple, and Seventh cervical vertebrae are labeled.&#10;" title="An illustration of the skull in lateral view with parts labe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038" y="1467741"/>
            <a:ext cx="4570412" cy="350341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35038" y="5003945"/>
            <a:ext cx="5599112" cy="923330"/>
          </a:xfrm>
          <a:prstGeom prst="rect">
            <a:avLst/>
          </a:prstGeom>
        </p:spPr>
        <p:txBody>
          <a:bodyPr wrap="square">
            <a:spAutoFit/>
          </a:bodyPr>
          <a:lstStyle/>
          <a:p>
            <a:r>
              <a:rPr lang="en-US" b="1" dirty="0"/>
              <a:t>FIGURE 28-2 </a:t>
            </a:r>
            <a:r>
              <a:rPr lang="en-US" dirty="0"/>
              <a:t>Specific landmarks of the head and neck</a:t>
            </a:r>
          </a:p>
          <a:p>
            <a:r>
              <a:rPr lang="en-US" dirty="0"/>
              <a:t>include the pinna, the mandible, the occiput, the seventh</a:t>
            </a:r>
          </a:p>
          <a:p>
            <a:r>
              <a:rPr lang="en-US" dirty="0"/>
              <a:t>cervical vertebra, and the temporomandibular joint.</a:t>
            </a:r>
          </a:p>
        </p:txBody>
      </p:sp>
      <p:sp>
        <p:nvSpPr>
          <p:cNvPr id="3" name="Rectangle 2"/>
          <p:cNvSpPr/>
          <p:nvPr/>
        </p:nvSpPr>
        <p:spPr>
          <a:xfrm>
            <a:off x="935038" y="5954985"/>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pPr>
              <a:lnSpc>
                <a:spcPct val="85000"/>
              </a:lnSpc>
              <a:defRPr/>
            </a:pPr>
            <a:r>
              <a:rPr lang="en-US" dirty="0">
                <a:cs typeface="+mj-cs"/>
              </a:rPr>
              <a:t>The Face </a:t>
            </a:r>
            <a:r>
              <a:rPr lang="en-US" sz="2000" b="0" dirty="0">
                <a:cs typeface="+mj-cs"/>
              </a:rPr>
              <a:t>(5 of 5)</a:t>
            </a:r>
          </a:p>
        </p:txBody>
      </p:sp>
      <p:sp>
        <p:nvSpPr>
          <p:cNvPr id="17411" name="Rectangle 3"/>
          <p:cNvSpPr>
            <a:spLocks noGrp="1" noChangeArrowheads="1"/>
          </p:cNvSpPr>
          <p:nvPr>
            <p:ph type="body" idx="1"/>
          </p:nvPr>
        </p:nvSpPr>
        <p:spPr/>
        <p:txBody>
          <a:bodyPr rIns="228600"/>
          <a:lstStyle/>
          <a:p>
            <a:pPr>
              <a:spcBef>
                <a:spcPct val="35000"/>
              </a:spcBef>
            </a:pPr>
            <a:r>
              <a:rPr lang="en-US" altLang="en-US" dirty="0"/>
              <a:t>About 1 inch posterior to the external opening of the ear is the mastoid process.</a:t>
            </a:r>
          </a:p>
          <a:p>
            <a:pPr>
              <a:spcBef>
                <a:spcPct val="35000"/>
              </a:spcBef>
            </a:pPr>
            <a:r>
              <a:rPr lang="en-US" altLang="en-US" dirty="0"/>
              <a:t>The mandible forms the jaw and chin.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a:lnSpc>
                <a:spcPct val="85000"/>
              </a:lnSpc>
              <a:defRPr/>
            </a:pPr>
            <a:r>
              <a:rPr lang="en-US" dirty="0">
                <a:cs typeface="+mj-cs"/>
              </a:rPr>
              <a:t>The Neck </a:t>
            </a:r>
            <a:r>
              <a:rPr lang="en-US" sz="2000" b="0" dirty="0">
                <a:cs typeface="+mj-cs"/>
              </a:rPr>
              <a:t>(1 of 4)</a:t>
            </a:r>
          </a:p>
        </p:txBody>
      </p:sp>
      <p:sp>
        <p:nvSpPr>
          <p:cNvPr id="18435" name="Rectangle 3"/>
          <p:cNvSpPr>
            <a:spLocks noGrp="1" noChangeArrowheads="1"/>
          </p:cNvSpPr>
          <p:nvPr>
            <p:ph type="body" idx="1"/>
          </p:nvPr>
        </p:nvSpPr>
        <p:spPr/>
        <p:txBody>
          <a:bodyPr rIns="228600"/>
          <a:lstStyle/>
          <a:p>
            <a:pPr>
              <a:spcBef>
                <a:spcPct val="35000"/>
              </a:spcBef>
            </a:pPr>
            <a:r>
              <a:rPr lang="en-US" altLang="en-US" dirty="0"/>
              <a:t>Contains many important structures</a:t>
            </a:r>
          </a:p>
          <a:p>
            <a:pPr>
              <a:spcBef>
                <a:spcPct val="35000"/>
              </a:spcBef>
            </a:pPr>
            <a:r>
              <a:rPr lang="en-US" altLang="en-US" dirty="0"/>
              <a:t>Supported by the cervical spine</a:t>
            </a:r>
          </a:p>
          <a:p>
            <a:pPr>
              <a:spcBef>
                <a:spcPct val="35000"/>
              </a:spcBef>
            </a:pPr>
            <a:r>
              <a:rPr lang="en-US" altLang="en-US" dirty="0"/>
              <a:t>The upper part of the esophagus and the trachea lie in the midline of the neck.</a:t>
            </a:r>
          </a:p>
          <a:p>
            <a:pPr>
              <a:spcBef>
                <a:spcPct val="35000"/>
              </a:spcBef>
            </a:pPr>
            <a:r>
              <a:rPr lang="en-US" altLang="en-US" dirty="0"/>
              <a:t>The carotid arteries are found on either side of the trachea.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a:lnSpc>
                <a:spcPct val="85000"/>
              </a:lnSpc>
              <a:defRPr/>
            </a:pPr>
            <a:r>
              <a:rPr lang="en-US" dirty="0">
                <a:cs typeface="+mj-cs"/>
              </a:rPr>
              <a:t>The Neck </a:t>
            </a:r>
            <a:r>
              <a:rPr lang="en-US" sz="2000" b="0" dirty="0">
                <a:cs typeface="+mj-cs"/>
              </a:rPr>
              <a:t>(2 of 4)</a:t>
            </a:r>
          </a:p>
        </p:txBody>
      </p:sp>
      <p:sp>
        <p:nvSpPr>
          <p:cNvPr id="19459" name="Content Placeholder 2"/>
          <p:cNvSpPr>
            <a:spLocks noGrp="1"/>
          </p:cNvSpPr>
          <p:nvPr>
            <p:ph type="body" idx="1"/>
          </p:nvPr>
        </p:nvSpPr>
        <p:spPr>
          <a:xfrm>
            <a:off x="6096000" y="1447800"/>
            <a:ext cx="5181600" cy="4800600"/>
          </a:xfrm>
        </p:spPr>
        <p:txBody>
          <a:bodyPr rIns="228600"/>
          <a:lstStyle/>
          <a:p>
            <a:pPr>
              <a:spcBef>
                <a:spcPct val="35000"/>
              </a:spcBef>
            </a:pPr>
            <a:r>
              <a:rPr lang="en-US" altLang="en-US" dirty="0"/>
              <a:t>The larynx</a:t>
            </a:r>
          </a:p>
          <a:p>
            <a:pPr lvl="1">
              <a:spcBef>
                <a:spcPct val="35000"/>
              </a:spcBef>
            </a:pPr>
            <a:r>
              <a:rPr lang="en-US" altLang="en-US" dirty="0"/>
              <a:t>Adam</a:t>
            </a:r>
            <a:r>
              <a:rPr lang="ja-JP" altLang="en-US" dirty="0"/>
              <a:t>’</a:t>
            </a:r>
            <a:r>
              <a:rPr lang="en-US" altLang="ja-JP" dirty="0"/>
              <a:t>s apple is located in the center of the neck.</a:t>
            </a:r>
          </a:p>
          <a:p>
            <a:pPr lvl="1">
              <a:spcBef>
                <a:spcPct val="35000"/>
              </a:spcBef>
            </a:pPr>
            <a:r>
              <a:rPr lang="en-US" altLang="en-US" dirty="0"/>
              <a:t>Other portion of the larynx is the cricoid cartilage.</a:t>
            </a:r>
          </a:p>
        </p:txBody>
      </p:sp>
      <p:pic>
        <p:nvPicPr>
          <p:cNvPr id="3074" name="Picture 2" descr="The thyroid cartilage above the trachea, covering the anterior wall of the larynx; the carotid arteries and the sternocleidomastoid muscles on either side of the neck; cricoid cartilage and the cricothyroid membrane around the trachea at the middle of the neck are shown.&#10;" title="An illustration of the neck area with important landmarks labe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450" y="1293970"/>
            <a:ext cx="5105400" cy="411623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14400" y="5381715"/>
            <a:ext cx="5581650" cy="1200329"/>
          </a:xfrm>
          <a:prstGeom prst="rect">
            <a:avLst/>
          </a:prstGeom>
        </p:spPr>
        <p:txBody>
          <a:bodyPr wrap="square">
            <a:spAutoFit/>
          </a:bodyPr>
          <a:lstStyle/>
          <a:p>
            <a:r>
              <a:rPr lang="en-US" b="1" dirty="0"/>
              <a:t>FIGURE 28-3 </a:t>
            </a:r>
            <a:r>
              <a:rPr lang="en-US" dirty="0"/>
              <a:t>Important landmarks in the neck include the</a:t>
            </a:r>
          </a:p>
          <a:p>
            <a:r>
              <a:rPr lang="en-US" dirty="0"/>
              <a:t>cricoid cartilage, the thyroid cartilage, the carotid arteries,</a:t>
            </a:r>
          </a:p>
          <a:p>
            <a:r>
              <a:rPr lang="en-US" dirty="0"/>
              <a:t>the </a:t>
            </a:r>
            <a:r>
              <a:rPr lang="en-US" dirty="0" err="1"/>
              <a:t>cricothyroid</a:t>
            </a:r>
            <a:r>
              <a:rPr lang="en-US" dirty="0"/>
              <a:t> membrane, and the sternocleidomastoid</a:t>
            </a:r>
          </a:p>
          <a:p>
            <a:r>
              <a:rPr lang="en-US" dirty="0"/>
              <a:t>muscles.</a:t>
            </a:r>
          </a:p>
        </p:txBody>
      </p:sp>
      <p:sp>
        <p:nvSpPr>
          <p:cNvPr id="3" name="Rectangle 2"/>
          <p:cNvSpPr/>
          <p:nvPr/>
        </p:nvSpPr>
        <p:spPr>
          <a:xfrm>
            <a:off x="933450" y="6530728"/>
            <a:ext cx="1744388"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pPr>
              <a:lnSpc>
                <a:spcPct val="85000"/>
              </a:lnSpc>
              <a:defRPr/>
            </a:pPr>
            <a:r>
              <a:rPr lang="en-US" dirty="0">
                <a:cs typeface="+mj-cs"/>
              </a:rPr>
              <a:t>The Neck </a:t>
            </a:r>
            <a:r>
              <a:rPr lang="en-US" sz="2000" b="0" dirty="0">
                <a:cs typeface="+mj-cs"/>
              </a:rPr>
              <a:t>(3 of 4)</a:t>
            </a:r>
          </a:p>
        </p:txBody>
      </p:sp>
      <p:sp>
        <p:nvSpPr>
          <p:cNvPr id="20483" name="Rectangle 3"/>
          <p:cNvSpPr>
            <a:spLocks noGrp="1" noChangeArrowheads="1"/>
          </p:cNvSpPr>
          <p:nvPr>
            <p:ph type="body" idx="1"/>
          </p:nvPr>
        </p:nvSpPr>
        <p:spPr>
          <a:xfrm>
            <a:off x="6096000" y="1447800"/>
            <a:ext cx="5181600" cy="4800600"/>
          </a:xfrm>
        </p:spPr>
        <p:txBody>
          <a:bodyPr rIns="228600"/>
          <a:lstStyle/>
          <a:p>
            <a:pPr>
              <a:spcBef>
                <a:spcPct val="35000"/>
              </a:spcBef>
            </a:pPr>
            <a:r>
              <a:rPr lang="en-US" altLang="en-US" dirty="0"/>
              <a:t>The larynx (cont</a:t>
            </a:r>
            <a:r>
              <a:rPr lang="ja-JP" altLang="en-US" dirty="0"/>
              <a:t>’</a:t>
            </a:r>
            <a:r>
              <a:rPr lang="en-US" altLang="ja-JP" dirty="0"/>
              <a:t>d)</a:t>
            </a:r>
          </a:p>
          <a:p>
            <a:pPr lvl="1">
              <a:spcBef>
                <a:spcPct val="35000"/>
              </a:spcBef>
            </a:pPr>
            <a:r>
              <a:rPr lang="en-US" altLang="en-US" dirty="0"/>
              <a:t>The cricothyroid membrane lies between the thyroid cartilage and the cricoid cartilage.</a:t>
            </a:r>
          </a:p>
        </p:txBody>
      </p:sp>
      <p:pic>
        <p:nvPicPr>
          <p:cNvPr id="4098" name="Picture 2" descr="The thyroid cartilage lies above the trachea and covers the front side of the larynx. There is a ridge in the thyroid cartilage labeled laryngeal prominence or Adam's apple. Cricothyroid membrane and the cricoid cartilage circle the trachea.&#10;" title="An illustration of the larynx with parts labe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5988" y="1473200"/>
            <a:ext cx="4456112" cy="402336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15988" y="5477516"/>
            <a:ext cx="2389437" cy="369332"/>
          </a:xfrm>
          <a:prstGeom prst="rect">
            <a:avLst/>
          </a:prstGeom>
        </p:spPr>
        <p:txBody>
          <a:bodyPr wrap="none">
            <a:spAutoFit/>
          </a:bodyPr>
          <a:lstStyle/>
          <a:p>
            <a:r>
              <a:rPr lang="en-US" b="1" dirty="0"/>
              <a:t>FIGURE 28-4 </a:t>
            </a:r>
            <a:r>
              <a:rPr lang="en-US" dirty="0"/>
              <a:t>The larynx</a:t>
            </a:r>
          </a:p>
        </p:txBody>
      </p:sp>
      <p:sp>
        <p:nvSpPr>
          <p:cNvPr id="8" name="Rectangle 7"/>
          <p:cNvSpPr/>
          <p:nvPr/>
        </p:nvSpPr>
        <p:spPr>
          <a:xfrm>
            <a:off x="919595" y="5825878"/>
            <a:ext cx="1744388"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lnSpc>
                <a:spcPct val="85000"/>
              </a:lnSpc>
              <a:defRPr/>
            </a:pPr>
            <a:r>
              <a:rPr lang="en-US" dirty="0">
                <a:cs typeface="+mj-cs"/>
              </a:rPr>
              <a:t>The Neck </a:t>
            </a:r>
            <a:r>
              <a:rPr lang="en-US" sz="2000" b="0" dirty="0">
                <a:cs typeface="+mj-cs"/>
              </a:rPr>
              <a:t>(4 of 4)</a:t>
            </a:r>
          </a:p>
        </p:txBody>
      </p:sp>
      <p:sp>
        <p:nvSpPr>
          <p:cNvPr id="21507" name="Content Placeholder 2"/>
          <p:cNvSpPr>
            <a:spLocks noGrp="1"/>
          </p:cNvSpPr>
          <p:nvPr>
            <p:ph type="body" idx="1"/>
          </p:nvPr>
        </p:nvSpPr>
        <p:spPr/>
        <p:txBody>
          <a:bodyPr rIns="228600"/>
          <a:lstStyle/>
          <a:p>
            <a:pPr>
              <a:spcBef>
                <a:spcPct val="35000"/>
              </a:spcBef>
            </a:pPr>
            <a:r>
              <a:rPr lang="en-US" altLang="en-US" dirty="0"/>
              <a:t>The trachea</a:t>
            </a:r>
          </a:p>
          <a:p>
            <a:pPr lvl="1">
              <a:spcBef>
                <a:spcPct val="35000"/>
              </a:spcBef>
            </a:pPr>
            <a:r>
              <a:rPr lang="en-US" altLang="en-US" dirty="0"/>
              <a:t>Below the larynx </a:t>
            </a:r>
          </a:p>
          <a:p>
            <a:pPr lvl="1">
              <a:spcBef>
                <a:spcPct val="35000"/>
              </a:spcBef>
            </a:pPr>
            <a:r>
              <a:rPr lang="en-US" altLang="en-US" dirty="0"/>
              <a:t>Connects the oropharynx and larynx with the main passages of the lungs</a:t>
            </a:r>
          </a:p>
          <a:p>
            <a:pPr>
              <a:spcBef>
                <a:spcPct val="35000"/>
              </a:spcBef>
            </a:pPr>
            <a:r>
              <a:rPr lang="en-US" altLang="en-US" dirty="0"/>
              <a:t>Sternocleidomastoid muscles</a:t>
            </a:r>
          </a:p>
          <a:p>
            <a:pPr lvl="1">
              <a:spcBef>
                <a:spcPct val="35000"/>
              </a:spcBef>
            </a:pPr>
            <a:r>
              <a:rPr lang="en-US" altLang="en-US" dirty="0"/>
              <a:t>Originate from the mastoid process</a:t>
            </a:r>
          </a:p>
          <a:p>
            <a:pPr lvl="1">
              <a:spcBef>
                <a:spcPct val="35000"/>
              </a:spcBef>
            </a:pPr>
            <a:r>
              <a:rPr lang="en-US" altLang="en-US" dirty="0"/>
              <a:t>Allow movement of the head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a:lnSpc>
                <a:spcPct val="85000"/>
              </a:lnSpc>
              <a:defRPr/>
            </a:pPr>
            <a:r>
              <a:rPr lang="en-US" dirty="0">
                <a:cs typeface="+mj-cs"/>
              </a:rPr>
              <a:t>The Eye </a:t>
            </a:r>
            <a:r>
              <a:rPr lang="en-US" sz="2000" b="0" dirty="0">
                <a:cs typeface="+mj-cs"/>
              </a:rPr>
              <a:t>(1 of 7)</a:t>
            </a:r>
          </a:p>
        </p:txBody>
      </p:sp>
      <p:sp>
        <p:nvSpPr>
          <p:cNvPr id="22531" name="Content Placeholder 2"/>
          <p:cNvSpPr>
            <a:spLocks noGrp="1"/>
          </p:cNvSpPr>
          <p:nvPr>
            <p:ph type="body" idx="1"/>
          </p:nvPr>
        </p:nvSpPr>
        <p:spPr/>
        <p:txBody>
          <a:bodyPr rIns="228600"/>
          <a:lstStyle/>
          <a:p>
            <a:pPr>
              <a:spcBef>
                <a:spcPct val="35000"/>
              </a:spcBef>
            </a:pPr>
            <a:r>
              <a:rPr lang="en-US" altLang="en-US" dirty="0"/>
              <a:t>Globe-shaped, approximately 1 inch in diameter</a:t>
            </a:r>
          </a:p>
          <a:p>
            <a:pPr>
              <a:spcBef>
                <a:spcPct val="35000"/>
              </a:spcBef>
            </a:pPr>
            <a:r>
              <a:rPr lang="en-US" altLang="en-US" dirty="0"/>
              <a:t>Located within a bony socket in the skull called the orbit</a:t>
            </a:r>
          </a:p>
          <a:p>
            <a:pPr lvl="1">
              <a:spcBef>
                <a:spcPct val="35000"/>
              </a:spcBef>
            </a:pPr>
            <a:r>
              <a:rPr lang="en-US" altLang="en-US" dirty="0"/>
              <a:t>Composed of adjacent bones of the face and skull</a:t>
            </a:r>
          </a:p>
          <a:p>
            <a:pPr lvl="1">
              <a:spcBef>
                <a:spcPct val="35000"/>
              </a:spcBef>
            </a:pPr>
            <a:r>
              <a:rPr lang="en-US" altLang="en-US" dirty="0"/>
              <a:t>Protects over 80% of the eyeball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Title 1"/>
          <p:cNvSpPr>
            <a:spLocks noGrp="1"/>
          </p:cNvSpPr>
          <p:nvPr>
            <p:ph type="title"/>
          </p:nvPr>
        </p:nvSpPr>
        <p:spPr/>
        <p:txBody>
          <a:bodyPr/>
          <a:lstStyle/>
          <a:p>
            <a:pPr>
              <a:lnSpc>
                <a:spcPct val="85000"/>
              </a:lnSpc>
              <a:defRPr/>
            </a:pPr>
            <a:r>
              <a:rPr lang="en-US" dirty="0">
                <a:cs typeface="+mj-cs"/>
              </a:rPr>
              <a:t>The Eye </a:t>
            </a:r>
            <a:r>
              <a:rPr lang="en-US" sz="2000" b="0" dirty="0">
                <a:cs typeface="+mj-cs"/>
              </a:rPr>
              <a:t>(2 of 7)</a:t>
            </a:r>
          </a:p>
        </p:txBody>
      </p:sp>
      <p:pic>
        <p:nvPicPr>
          <p:cNvPr id="5122" name="Picture 2" descr="The concave bulge at the front of the eye is labeled cornea; the iris lies behind it with the pupil at the center; The biconcave lens lies behind the iris, the anterior compartment made of the anterior and posterior chamber is filled with aqueous humor. The anterior chamber lies between the cornea and the iris; the posterior chamber lies between the iris and lens. The posterior compartment lies behind the lens and is filled with vitreous humor. The wall of the posterior compartment has three layers: retina, choroid, and sclera. The optic nerve, artery, and vein lie at the back of the eye.&#10;" title="Lateral view of the eye with parts labe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8588" y="1510032"/>
            <a:ext cx="6818312" cy="448563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731423" y="6321066"/>
            <a:ext cx="1744388"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sp>
        <p:nvSpPr>
          <p:cNvPr id="2" name="Rectangle 1"/>
          <p:cNvSpPr/>
          <p:nvPr/>
        </p:nvSpPr>
        <p:spPr>
          <a:xfrm>
            <a:off x="3731423" y="5989834"/>
            <a:ext cx="4424353" cy="369332"/>
          </a:xfrm>
          <a:prstGeom prst="rect">
            <a:avLst/>
          </a:prstGeom>
        </p:spPr>
        <p:txBody>
          <a:bodyPr wrap="none">
            <a:spAutoFit/>
          </a:bodyPr>
          <a:lstStyle/>
          <a:p>
            <a:r>
              <a:rPr lang="en-US" b="1" dirty="0"/>
              <a:t>FIGURE 28-5 </a:t>
            </a:r>
            <a:r>
              <a:rPr lang="en-US" dirty="0"/>
              <a:t>The major structures of the eye.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lnSpc>
                <a:spcPct val="85000"/>
              </a:lnSpc>
            </a:pPr>
            <a:r>
              <a:rPr lang="en-US" altLang="en-US" dirty="0"/>
              <a:t>National EMS Education Standard Competencies </a:t>
            </a:r>
            <a:r>
              <a:rPr lang="en-US" altLang="en-US" sz="2000" b="0" dirty="0"/>
              <a:t>(1 of 5)</a:t>
            </a:r>
          </a:p>
        </p:txBody>
      </p:sp>
      <p:sp>
        <p:nvSpPr>
          <p:cNvPr id="4099" name="Rectangle 3"/>
          <p:cNvSpPr>
            <a:spLocks noGrp="1" noChangeArrowheads="1"/>
          </p:cNvSpPr>
          <p:nvPr>
            <p:ph type="body" idx="1"/>
          </p:nvPr>
        </p:nvSpPr>
        <p:spPr/>
        <p:txBody>
          <a:bodyPr rIns="228600"/>
          <a:lstStyle/>
          <a:p>
            <a:pPr marL="0" indent="0">
              <a:buFontTx/>
              <a:buNone/>
            </a:pPr>
            <a:r>
              <a:rPr lang="en-US" altLang="en-US" b="1" dirty="0"/>
              <a:t>Medicine</a:t>
            </a:r>
          </a:p>
          <a:p>
            <a:pPr marL="0" indent="0">
              <a:spcBef>
                <a:spcPct val="35000"/>
              </a:spcBef>
              <a:buFontTx/>
              <a:buNone/>
            </a:pPr>
            <a:r>
              <a:rPr lang="en-US" altLang="en-US" dirty="0"/>
              <a:t>Applies fundamental knowledge to provide basic emergency care and transportation based on assessment findings for an acutely ill patient.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1026"/>
          <p:cNvSpPr>
            <a:spLocks noGrp="1" noChangeArrowheads="1"/>
          </p:cNvSpPr>
          <p:nvPr>
            <p:ph type="title"/>
          </p:nvPr>
        </p:nvSpPr>
        <p:spPr/>
        <p:txBody>
          <a:bodyPr/>
          <a:lstStyle/>
          <a:p>
            <a:pPr>
              <a:lnSpc>
                <a:spcPct val="85000"/>
              </a:lnSpc>
              <a:defRPr/>
            </a:pPr>
            <a:r>
              <a:rPr lang="en-US" dirty="0">
                <a:cs typeface="+mj-cs"/>
              </a:rPr>
              <a:t>The Eye </a:t>
            </a:r>
            <a:r>
              <a:rPr lang="en-US" sz="2000" b="0" dirty="0">
                <a:cs typeface="+mj-cs"/>
              </a:rPr>
              <a:t>(3 of 7)</a:t>
            </a:r>
          </a:p>
        </p:txBody>
      </p:sp>
      <p:sp>
        <p:nvSpPr>
          <p:cNvPr id="24579" name="Rectangle 1027"/>
          <p:cNvSpPr>
            <a:spLocks noGrp="1" noChangeArrowheads="1"/>
          </p:cNvSpPr>
          <p:nvPr>
            <p:ph type="body" idx="1"/>
          </p:nvPr>
        </p:nvSpPr>
        <p:spPr/>
        <p:txBody>
          <a:bodyPr rIns="228600"/>
          <a:lstStyle/>
          <a:p>
            <a:pPr>
              <a:spcBef>
                <a:spcPct val="35000"/>
              </a:spcBef>
            </a:pPr>
            <a:r>
              <a:rPr lang="en-US" altLang="en-US" dirty="0"/>
              <a:t>Clear, jellylike fluid near the back of the eye is called vitreous humor.</a:t>
            </a:r>
          </a:p>
          <a:p>
            <a:pPr>
              <a:spcBef>
                <a:spcPct val="35000"/>
              </a:spcBef>
            </a:pPr>
            <a:r>
              <a:rPr lang="en-US" altLang="en-US" dirty="0"/>
              <a:t>In front of the lens is a fluid called the aqueous humor, which can leak out in penetrating injuries.</a:t>
            </a:r>
          </a:p>
          <a:p>
            <a:pPr lvl="1"/>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a:lnSpc>
                <a:spcPct val="85000"/>
              </a:lnSpc>
              <a:defRPr/>
            </a:pPr>
            <a:r>
              <a:rPr lang="en-US" dirty="0">
                <a:cs typeface="+mj-cs"/>
              </a:rPr>
              <a:t>The Eye </a:t>
            </a:r>
            <a:r>
              <a:rPr lang="en-US" sz="2000" b="0" dirty="0">
                <a:cs typeface="+mj-cs"/>
              </a:rPr>
              <a:t>(4 of 7)</a:t>
            </a:r>
          </a:p>
        </p:txBody>
      </p:sp>
      <p:sp>
        <p:nvSpPr>
          <p:cNvPr id="25603" name="Content Placeholder 2"/>
          <p:cNvSpPr>
            <a:spLocks noGrp="1"/>
          </p:cNvSpPr>
          <p:nvPr>
            <p:ph type="body" idx="1"/>
          </p:nvPr>
        </p:nvSpPr>
        <p:spPr>
          <a:xfrm>
            <a:off x="6096000" y="1447800"/>
            <a:ext cx="5181600" cy="4800600"/>
          </a:xfrm>
        </p:spPr>
        <p:txBody>
          <a:bodyPr rIns="228600"/>
          <a:lstStyle/>
          <a:p>
            <a:pPr>
              <a:spcBef>
                <a:spcPct val="35000"/>
              </a:spcBef>
            </a:pPr>
            <a:r>
              <a:rPr lang="en-US" altLang="en-US" dirty="0"/>
              <a:t>The conjunctiva is the membrane that covers the eye.</a:t>
            </a:r>
          </a:p>
          <a:p>
            <a:pPr>
              <a:spcBef>
                <a:spcPct val="35000"/>
              </a:spcBef>
            </a:pPr>
            <a:r>
              <a:rPr lang="en-US" altLang="en-US" dirty="0"/>
              <a:t>The lacrimal glands produce fluid to keep the eye moist.</a:t>
            </a:r>
          </a:p>
        </p:txBody>
      </p:sp>
      <p:pic>
        <p:nvPicPr>
          <p:cNvPr id="6146" name="Picture 2" descr="The white of the eye, sclera; the blue of the eye, iris; the pupil at the center of the eye are labeled. A finger pulls down the lower eyelid exposing the conjunctiva. Lacrimal gland is above the sphere of the eyeball and the nasolacrimal duct is in the eye socket, between the eye and the nose.&#10;" title="A diagram of the location of the lacrimal syst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1231" y="1473200"/>
            <a:ext cx="4725988" cy="389389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914400" y="6233815"/>
            <a:ext cx="1744388"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sp>
        <p:nvSpPr>
          <p:cNvPr id="2" name="Rectangle 1"/>
          <p:cNvSpPr/>
          <p:nvPr/>
        </p:nvSpPr>
        <p:spPr>
          <a:xfrm>
            <a:off x="914400" y="5310485"/>
            <a:ext cx="4819650" cy="923330"/>
          </a:xfrm>
          <a:prstGeom prst="rect">
            <a:avLst/>
          </a:prstGeom>
        </p:spPr>
        <p:txBody>
          <a:bodyPr wrap="square">
            <a:spAutoFit/>
          </a:bodyPr>
          <a:lstStyle/>
          <a:p>
            <a:r>
              <a:rPr lang="en-US" b="1" dirty="0"/>
              <a:t>FIGURE 28-6 </a:t>
            </a:r>
            <a:r>
              <a:rPr lang="en-US" dirty="0"/>
              <a:t>The lacrimal system consists of tear glands and ducts. Tears act as a lubricant and keep the front of the eye from drying out.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a:lnSpc>
                <a:spcPct val="85000"/>
              </a:lnSpc>
              <a:defRPr/>
            </a:pPr>
            <a:r>
              <a:rPr lang="en-US" dirty="0">
                <a:cs typeface="+mj-cs"/>
              </a:rPr>
              <a:t>The Eye </a:t>
            </a:r>
            <a:r>
              <a:rPr lang="en-US" sz="2000" b="0" dirty="0">
                <a:cs typeface="+mj-cs"/>
              </a:rPr>
              <a:t>(5 of 7)</a:t>
            </a:r>
          </a:p>
        </p:txBody>
      </p:sp>
      <p:sp>
        <p:nvSpPr>
          <p:cNvPr id="26627" name="Rectangle 3"/>
          <p:cNvSpPr>
            <a:spLocks noGrp="1" noChangeArrowheads="1"/>
          </p:cNvSpPr>
          <p:nvPr>
            <p:ph type="body" idx="1"/>
          </p:nvPr>
        </p:nvSpPr>
        <p:spPr/>
        <p:txBody>
          <a:bodyPr rIns="228600"/>
          <a:lstStyle/>
          <a:p>
            <a:pPr>
              <a:spcBef>
                <a:spcPct val="35000"/>
              </a:spcBef>
            </a:pPr>
            <a:r>
              <a:rPr lang="en-US" altLang="en-US" dirty="0"/>
              <a:t>The sclera is the white, fibrous tissue that helps maintain the globular shape.</a:t>
            </a:r>
          </a:p>
          <a:p>
            <a:pPr>
              <a:spcBef>
                <a:spcPct val="35000"/>
              </a:spcBef>
            </a:pPr>
            <a:r>
              <a:rPr lang="en-US" altLang="en-US" dirty="0"/>
              <a:t>On the front of the eye, the sclera is replaced by a clear, transparent membrane called the cornea.</a:t>
            </a:r>
          </a:p>
          <a:p>
            <a:pPr lvl="1">
              <a:spcBef>
                <a:spcPct val="35000"/>
              </a:spcBef>
            </a:pPr>
            <a:r>
              <a:rPr lang="en-US" altLang="en-US" dirty="0"/>
              <a:t>Allows light to enter the eye</a:t>
            </a:r>
          </a:p>
          <a:p>
            <a:pPr lvl="1">
              <a:spcBef>
                <a:spcPct val="35000"/>
              </a:spcBef>
            </a:pPr>
            <a:r>
              <a:rPr lang="en-US" altLang="en-US" dirty="0"/>
              <a:t>The iris is a circular muscle behind the cornea.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a:lnSpc>
                <a:spcPct val="85000"/>
              </a:lnSpc>
              <a:defRPr/>
            </a:pPr>
            <a:r>
              <a:rPr lang="en-US" dirty="0">
                <a:cs typeface="+mj-cs"/>
              </a:rPr>
              <a:t>The Eye </a:t>
            </a:r>
            <a:r>
              <a:rPr lang="en-US" sz="2000" b="0" dirty="0">
                <a:cs typeface="+mj-cs"/>
              </a:rPr>
              <a:t>(6 of 7)</a:t>
            </a:r>
          </a:p>
        </p:txBody>
      </p:sp>
      <p:sp>
        <p:nvSpPr>
          <p:cNvPr id="27651" name="Rectangle 3"/>
          <p:cNvSpPr>
            <a:spLocks noGrp="1" noChangeArrowheads="1"/>
          </p:cNvSpPr>
          <p:nvPr>
            <p:ph type="body" idx="1"/>
          </p:nvPr>
        </p:nvSpPr>
        <p:spPr/>
        <p:txBody>
          <a:bodyPr rIns="228600"/>
          <a:lstStyle/>
          <a:p>
            <a:pPr>
              <a:spcBef>
                <a:spcPct val="35000"/>
              </a:spcBef>
            </a:pPr>
            <a:r>
              <a:rPr lang="en-US" altLang="en-US" dirty="0"/>
              <a:t>The pupil is the opening in the center of the iris.</a:t>
            </a:r>
          </a:p>
          <a:p>
            <a:pPr lvl="1">
              <a:spcBef>
                <a:spcPct val="35000"/>
              </a:spcBef>
            </a:pPr>
            <a:r>
              <a:rPr lang="en-US" altLang="en-US" dirty="0"/>
              <a:t>Allows light to move to the back of the eye</a:t>
            </a:r>
          </a:p>
          <a:p>
            <a:pPr lvl="1">
              <a:spcBef>
                <a:spcPct val="35000"/>
              </a:spcBef>
            </a:pPr>
            <a:r>
              <a:rPr lang="en-US" altLang="en-US" dirty="0"/>
              <a:t>Anisocoria is a condition in which a person is born with different-sized pupils.</a:t>
            </a:r>
          </a:p>
          <a:p>
            <a:pPr>
              <a:spcBef>
                <a:spcPct val="35000"/>
              </a:spcBef>
            </a:pPr>
            <a:r>
              <a:rPr lang="en-US" altLang="en-US" dirty="0"/>
              <a:t>The lens lies behind the iris.</a:t>
            </a:r>
          </a:p>
          <a:p>
            <a:pPr lvl="1">
              <a:spcBef>
                <a:spcPct val="35000"/>
              </a:spcBef>
            </a:pPr>
            <a:r>
              <a:rPr lang="en-US" altLang="en-US" dirty="0"/>
              <a:t>Focuses images on the retina at the back of the globe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a:lnSpc>
                <a:spcPct val="85000"/>
              </a:lnSpc>
              <a:defRPr/>
            </a:pPr>
            <a:r>
              <a:rPr lang="en-US" dirty="0">
                <a:cs typeface="+mj-cs"/>
              </a:rPr>
              <a:t>The Eye </a:t>
            </a:r>
            <a:r>
              <a:rPr lang="en-US" sz="2000" b="0" dirty="0">
                <a:cs typeface="+mj-cs"/>
              </a:rPr>
              <a:t>(7 of 7)</a:t>
            </a:r>
          </a:p>
        </p:txBody>
      </p:sp>
      <p:sp>
        <p:nvSpPr>
          <p:cNvPr id="28675" name="Rectangle 3"/>
          <p:cNvSpPr>
            <a:spLocks noGrp="1" noChangeArrowheads="1"/>
          </p:cNvSpPr>
          <p:nvPr>
            <p:ph type="body" idx="1"/>
          </p:nvPr>
        </p:nvSpPr>
        <p:spPr>
          <a:xfrm>
            <a:off x="925830" y="1490870"/>
            <a:ext cx="9437370" cy="4699047"/>
          </a:xfrm>
        </p:spPr>
        <p:txBody>
          <a:bodyPr rIns="228600"/>
          <a:lstStyle/>
          <a:p>
            <a:pPr>
              <a:spcBef>
                <a:spcPct val="35000"/>
              </a:spcBef>
            </a:pPr>
            <a:r>
              <a:rPr lang="en-US" altLang="en-US" dirty="0"/>
              <a:t>The retina contains nerve endings.</a:t>
            </a:r>
          </a:p>
          <a:p>
            <a:pPr lvl="1">
              <a:spcBef>
                <a:spcPct val="35000"/>
              </a:spcBef>
            </a:pPr>
            <a:r>
              <a:rPr lang="en-US" altLang="en-US" dirty="0"/>
              <a:t>Respond to light by transmitting nerve impulses through the optic nerve to the brain</a:t>
            </a:r>
          </a:p>
          <a:p>
            <a:pPr lvl="1">
              <a:spcBef>
                <a:spcPct val="35000"/>
              </a:spcBef>
            </a:pPr>
            <a:r>
              <a:rPr lang="en-US" altLang="en-US" dirty="0"/>
              <a:t>The retina is nourished by a layer of blood vessels called the choroid.</a:t>
            </a:r>
          </a:p>
          <a:p>
            <a:pPr lvl="1">
              <a:spcBef>
                <a:spcPct val="35000"/>
              </a:spcBef>
            </a:pPr>
            <a:r>
              <a:rPr lang="en-US" altLang="en-US" dirty="0"/>
              <a:t>Retinal detachment causes blindness.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a:lnSpc>
                <a:spcPct val="85000"/>
              </a:lnSpc>
              <a:defRPr/>
            </a:pPr>
            <a:r>
              <a:rPr lang="en-US" dirty="0">
                <a:cs typeface="+mj-cs"/>
              </a:rPr>
              <a:t>Injuries of the Face and Neck </a:t>
            </a:r>
            <a:r>
              <a:rPr lang="en-US" sz="2000" b="0" dirty="0">
                <a:cs typeface="+mj-cs"/>
              </a:rPr>
              <a:t>(1 of 2)</a:t>
            </a:r>
          </a:p>
        </p:txBody>
      </p:sp>
      <p:sp>
        <p:nvSpPr>
          <p:cNvPr id="29699" name="Content Placeholder 2"/>
          <p:cNvSpPr>
            <a:spLocks noGrp="1"/>
          </p:cNvSpPr>
          <p:nvPr>
            <p:ph type="body" idx="1"/>
          </p:nvPr>
        </p:nvSpPr>
        <p:spPr/>
        <p:txBody>
          <a:bodyPr rIns="228600"/>
          <a:lstStyle/>
          <a:p>
            <a:pPr>
              <a:spcBef>
                <a:spcPct val="35000"/>
              </a:spcBef>
            </a:pPr>
            <a:r>
              <a:rPr lang="en-US" altLang="en-US" dirty="0"/>
              <a:t>Can often lead to partial or complete obstruction of the upper airway</a:t>
            </a:r>
          </a:p>
          <a:p>
            <a:pPr>
              <a:spcBef>
                <a:spcPct val="35000"/>
              </a:spcBef>
            </a:pPr>
            <a:r>
              <a:rPr lang="en-US" altLang="en-US" dirty="0"/>
              <a:t>Several factors may contribute.</a:t>
            </a:r>
          </a:p>
          <a:p>
            <a:pPr lvl="1">
              <a:spcBef>
                <a:spcPct val="35000"/>
              </a:spcBef>
            </a:pPr>
            <a:r>
              <a:rPr lang="en-US" altLang="en-US" dirty="0"/>
              <a:t>Blood clots from heavy facial bleeding</a:t>
            </a:r>
          </a:p>
          <a:p>
            <a:pPr lvl="1">
              <a:spcBef>
                <a:spcPct val="35000"/>
              </a:spcBef>
            </a:pPr>
            <a:r>
              <a:rPr lang="en-US" altLang="en-US" dirty="0"/>
              <a:t>Direct injuries to the nose and mouth, larynx, and trachea</a:t>
            </a:r>
          </a:p>
          <a:p>
            <a:pPr lvl="1">
              <a:spcBef>
                <a:spcPct val="35000"/>
              </a:spcBef>
            </a:pPr>
            <a:r>
              <a:rPr lang="en-US" altLang="en-US" dirty="0"/>
              <a:t>Dislodgment of teeth or dentures into the throat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pPr>
              <a:lnSpc>
                <a:spcPct val="85000"/>
              </a:lnSpc>
              <a:defRPr/>
            </a:pPr>
            <a:r>
              <a:rPr lang="en-US" dirty="0">
                <a:cs typeface="+mj-cs"/>
              </a:rPr>
              <a:t>Injuries of the Face and Neck </a:t>
            </a:r>
            <a:r>
              <a:rPr lang="en-US" sz="2000" b="0" dirty="0">
                <a:cs typeface="+mj-cs"/>
              </a:rPr>
              <a:t>(2 of 2)</a:t>
            </a:r>
          </a:p>
        </p:txBody>
      </p:sp>
      <p:sp>
        <p:nvSpPr>
          <p:cNvPr id="30723" name="Rectangle 3"/>
          <p:cNvSpPr>
            <a:spLocks noGrp="1" noChangeArrowheads="1"/>
          </p:cNvSpPr>
          <p:nvPr>
            <p:ph type="body" idx="1"/>
          </p:nvPr>
        </p:nvSpPr>
        <p:spPr/>
        <p:txBody>
          <a:bodyPr rIns="228600"/>
          <a:lstStyle/>
          <a:p>
            <a:pPr>
              <a:spcBef>
                <a:spcPct val="35000"/>
              </a:spcBef>
            </a:pPr>
            <a:r>
              <a:rPr lang="en-US" altLang="en-US" dirty="0"/>
              <a:t>Several factors (cont</a:t>
            </a:r>
            <a:r>
              <a:rPr lang="ja-JP" altLang="en-US" dirty="0"/>
              <a:t>’</a:t>
            </a:r>
            <a:r>
              <a:rPr lang="en-US" altLang="ja-JP" dirty="0"/>
              <a:t>d)</a:t>
            </a:r>
          </a:p>
          <a:p>
            <a:pPr lvl="1">
              <a:spcBef>
                <a:spcPct val="35000"/>
              </a:spcBef>
            </a:pPr>
            <a:r>
              <a:rPr lang="en-US" altLang="en-US" dirty="0"/>
              <a:t>Swelling that accompanies direct and indirect injury</a:t>
            </a:r>
          </a:p>
          <a:p>
            <a:pPr lvl="1">
              <a:spcBef>
                <a:spcPct val="35000"/>
              </a:spcBef>
            </a:pPr>
            <a:r>
              <a:rPr lang="en-US" altLang="en-US" dirty="0"/>
              <a:t>Airway may be affected when the patient</a:t>
            </a:r>
            <a:r>
              <a:rPr lang="ja-JP" altLang="en-US" dirty="0"/>
              <a:t>’</a:t>
            </a:r>
            <a:r>
              <a:rPr lang="en-US" altLang="ja-JP" dirty="0"/>
              <a:t>s head is turned to the side</a:t>
            </a:r>
          </a:p>
          <a:p>
            <a:pPr lvl="1">
              <a:spcBef>
                <a:spcPct val="35000"/>
              </a:spcBef>
            </a:pPr>
            <a:r>
              <a:rPr lang="en-US" altLang="en-US" dirty="0"/>
              <a:t>Possible injuries to the brain and/or cervical spine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a:lnSpc>
                <a:spcPct val="85000"/>
              </a:lnSpc>
              <a:defRPr/>
            </a:pPr>
            <a:r>
              <a:rPr lang="en-US" dirty="0">
                <a:cs typeface="+mj-cs"/>
              </a:rPr>
              <a:t>Soft-Tissue Injuries</a:t>
            </a:r>
          </a:p>
        </p:txBody>
      </p:sp>
      <p:sp>
        <p:nvSpPr>
          <p:cNvPr id="31747" name="Content Placeholder 2"/>
          <p:cNvSpPr>
            <a:spLocks noGrp="1"/>
          </p:cNvSpPr>
          <p:nvPr>
            <p:ph type="body" idx="1"/>
          </p:nvPr>
        </p:nvSpPr>
        <p:spPr>
          <a:xfrm>
            <a:off x="6096000" y="1447800"/>
            <a:ext cx="5181600" cy="4800600"/>
          </a:xfrm>
        </p:spPr>
        <p:txBody>
          <a:bodyPr rIns="228600"/>
          <a:lstStyle/>
          <a:p>
            <a:pPr>
              <a:spcBef>
                <a:spcPct val="35000"/>
              </a:spcBef>
            </a:pPr>
            <a:r>
              <a:rPr lang="en-US" altLang="en-US" dirty="0"/>
              <a:t>Face and neck are extremely vascular.</a:t>
            </a:r>
          </a:p>
          <a:p>
            <a:pPr lvl="1">
              <a:spcBef>
                <a:spcPct val="10000"/>
              </a:spcBef>
            </a:pPr>
            <a:r>
              <a:rPr lang="en-US" altLang="en-US" dirty="0"/>
              <a:t>Swelling may be more severe.</a:t>
            </a:r>
          </a:p>
          <a:p>
            <a:pPr lvl="1">
              <a:spcBef>
                <a:spcPct val="10000"/>
              </a:spcBef>
            </a:pPr>
            <a:r>
              <a:rPr lang="en-US" altLang="en-US" dirty="0"/>
              <a:t>Skin and tissues in these areas have a rich blood supply.</a:t>
            </a:r>
          </a:p>
          <a:p>
            <a:pPr lvl="1">
              <a:spcBef>
                <a:spcPct val="10000"/>
              </a:spcBef>
            </a:pPr>
            <a:r>
              <a:rPr lang="en-US" altLang="en-US" dirty="0"/>
              <a:t>A blunt injury can cause a hematoma.</a:t>
            </a:r>
          </a:p>
        </p:txBody>
      </p:sp>
      <p:pic>
        <p:nvPicPr>
          <p:cNvPr id="7170" name="Picture 2" descr="A photo of an old man with facial hematoma and a wound dressing on the side of his head.&#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473200"/>
            <a:ext cx="4303712" cy="296634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14400" y="4490862"/>
            <a:ext cx="3075522" cy="369332"/>
          </a:xfrm>
          <a:prstGeom prst="rect">
            <a:avLst/>
          </a:prstGeom>
        </p:spPr>
        <p:txBody>
          <a:bodyPr wrap="none">
            <a:spAutoFit/>
          </a:bodyPr>
          <a:lstStyle/>
          <a:p>
            <a:r>
              <a:rPr lang="en-US" b="1" dirty="0"/>
              <a:t>FIGURE 28-7 </a:t>
            </a:r>
            <a:r>
              <a:rPr lang="en-US" dirty="0"/>
              <a:t>Facial hematoma.</a:t>
            </a:r>
          </a:p>
        </p:txBody>
      </p:sp>
      <p:sp>
        <p:nvSpPr>
          <p:cNvPr id="3" name="Rectangle 2"/>
          <p:cNvSpPr/>
          <p:nvPr/>
        </p:nvSpPr>
        <p:spPr>
          <a:xfrm>
            <a:off x="914400" y="4822094"/>
            <a:ext cx="1874231"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Willowpix</a:t>
            </a:r>
            <a:r>
              <a:rPr lang="en-US" sz="1000" dirty="0">
                <a:latin typeface="Arial" panose="020B0604020202020204" pitchFamily="34" charset="0"/>
                <a:cs typeface="Arial" panose="020B0604020202020204" pitchFamily="34" charset="0"/>
              </a:rPr>
              <a:t>/E+/Getty Images.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1026"/>
          <p:cNvSpPr>
            <a:spLocks noGrp="1" noChangeArrowheads="1"/>
          </p:cNvSpPr>
          <p:nvPr>
            <p:ph type="title"/>
          </p:nvPr>
        </p:nvSpPr>
        <p:spPr/>
        <p:txBody>
          <a:bodyPr/>
          <a:lstStyle/>
          <a:p>
            <a:pPr>
              <a:lnSpc>
                <a:spcPct val="85000"/>
              </a:lnSpc>
              <a:defRPr/>
            </a:pPr>
            <a:r>
              <a:rPr lang="en-US" dirty="0">
                <a:cs typeface="+mj-cs"/>
              </a:rPr>
              <a:t>Dental Injuries </a:t>
            </a:r>
            <a:r>
              <a:rPr lang="en-US" sz="2000" b="0" dirty="0">
                <a:cs typeface="+mj-cs"/>
              </a:rPr>
              <a:t>(1 of 2)</a:t>
            </a:r>
          </a:p>
        </p:txBody>
      </p:sp>
      <p:sp>
        <p:nvSpPr>
          <p:cNvPr id="32771" name="Rectangle 1027"/>
          <p:cNvSpPr>
            <a:spLocks noGrp="1" noChangeArrowheads="1"/>
          </p:cNvSpPr>
          <p:nvPr>
            <p:ph type="body" idx="1"/>
          </p:nvPr>
        </p:nvSpPr>
        <p:spPr/>
        <p:txBody>
          <a:bodyPr rIns="228600"/>
          <a:lstStyle/>
          <a:p>
            <a:pPr>
              <a:spcBef>
                <a:spcPct val="35000"/>
              </a:spcBef>
            </a:pPr>
            <a:r>
              <a:rPr lang="en-US" altLang="en-US" dirty="0"/>
              <a:t>Mandible fractures are common.</a:t>
            </a:r>
          </a:p>
          <a:p>
            <a:pPr>
              <a:spcBef>
                <a:spcPct val="35000"/>
              </a:spcBef>
            </a:pPr>
            <a:r>
              <a:rPr lang="en-US" altLang="en-US" dirty="0"/>
              <a:t>Most injuries are the result of vehicle collisions and assaults.</a:t>
            </a:r>
          </a:p>
          <a:p>
            <a:pPr>
              <a:spcBef>
                <a:spcPct val="35000"/>
              </a:spcBef>
            </a:pPr>
            <a:r>
              <a:rPr lang="en-US" altLang="en-US" dirty="0"/>
              <a:t>Signs of mandible fractures include:</a:t>
            </a:r>
          </a:p>
          <a:p>
            <a:pPr lvl="1">
              <a:spcBef>
                <a:spcPct val="35000"/>
              </a:spcBef>
            </a:pPr>
            <a:r>
              <a:rPr lang="en-US" altLang="en-US" dirty="0"/>
              <a:t>Misalignment of the teeth</a:t>
            </a:r>
          </a:p>
          <a:p>
            <a:pPr lvl="1">
              <a:spcBef>
                <a:spcPct val="35000"/>
              </a:spcBef>
            </a:pPr>
            <a:r>
              <a:rPr lang="en-US" altLang="en-US" dirty="0"/>
              <a:t>Numbness of the chin</a:t>
            </a:r>
          </a:p>
          <a:p>
            <a:pPr lvl="1">
              <a:spcBef>
                <a:spcPct val="35000"/>
              </a:spcBef>
            </a:pPr>
            <a:r>
              <a:rPr lang="en-US" altLang="en-US" dirty="0"/>
              <a:t>An inability to open the mouth</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pPr>
              <a:lnSpc>
                <a:spcPct val="85000"/>
              </a:lnSpc>
              <a:defRPr/>
            </a:pPr>
            <a:r>
              <a:rPr lang="en-US" dirty="0">
                <a:cs typeface="+mj-cs"/>
              </a:rPr>
              <a:t>Dental Injuries </a:t>
            </a:r>
            <a:r>
              <a:rPr lang="en-US" sz="2000" b="0" dirty="0">
                <a:cs typeface="+mj-cs"/>
              </a:rPr>
              <a:t>(2 of 2)</a:t>
            </a:r>
          </a:p>
        </p:txBody>
      </p:sp>
      <p:sp>
        <p:nvSpPr>
          <p:cNvPr id="33795" name="Rectangle 3"/>
          <p:cNvSpPr>
            <a:spLocks noGrp="1" noChangeArrowheads="1"/>
          </p:cNvSpPr>
          <p:nvPr>
            <p:ph type="body" idx="1"/>
          </p:nvPr>
        </p:nvSpPr>
        <p:spPr/>
        <p:txBody>
          <a:bodyPr rIns="228600"/>
          <a:lstStyle/>
          <a:p>
            <a:pPr>
              <a:spcBef>
                <a:spcPct val="35000"/>
              </a:spcBef>
            </a:pPr>
            <a:r>
              <a:rPr lang="en-US" altLang="en-US" dirty="0"/>
              <a:t>Maxillary fractures are usually found after blunt-force, high-energy impacts.</a:t>
            </a:r>
          </a:p>
          <a:p>
            <a:pPr lvl="1">
              <a:spcBef>
                <a:spcPct val="35000"/>
              </a:spcBef>
            </a:pPr>
            <a:r>
              <a:rPr lang="en-US" altLang="en-US" dirty="0"/>
              <a:t>Signs of maxillary fractures include:</a:t>
            </a:r>
          </a:p>
          <a:p>
            <a:pPr lvl="2">
              <a:spcBef>
                <a:spcPts val="900"/>
              </a:spcBef>
            </a:pPr>
            <a:r>
              <a:rPr lang="en-US" altLang="en-US" sz="2000" dirty="0"/>
              <a:t>Massive facial swelling</a:t>
            </a:r>
          </a:p>
          <a:p>
            <a:pPr lvl="2">
              <a:spcBef>
                <a:spcPts val="900"/>
              </a:spcBef>
            </a:pPr>
            <a:r>
              <a:rPr lang="en-US" altLang="en-US" sz="2000" dirty="0"/>
              <a:t>Instability of the facial bones</a:t>
            </a:r>
          </a:p>
          <a:p>
            <a:pPr lvl="2">
              <a:spcBef>
                <a:spcPts val="900"/>
              </a:spcBef>
            </a:pPr>
            <a:r>
              <a:rPr lang="en-US" altLang="en-US" sz="2000" dirty="0"/>
              <a:t>Misalignment of teeth</a:t>
            </a:r>
          </a:p>
          <a:p>
            <a:pPr>
              <a:spcBef>
                <a:spcPct val="35000"/>
              </a:spcBef>
            </a:pPr>
            <a:r>
              <a:rPr lang="en-US" altLang="en-US" dirty="0"/>
              <a:t>Fractured and avulsed teeth are common following facial trauma.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lnSpc>
                <a:spcPct val="85000"/>
              </a:lnSpc>
            </a:pPr>
            <a:r>
              <a:rPr lang="en-US" altLang="en-US" dirty="0"/>
              <a:t>National EMS Education Standard Competencies </a:t>
            </a:r>
            <a:r>
              <a:rPr lang="en-US" altLang="en-US" sz="2000" b="0" dirty="0"/>
              <a:t>(2 of 5)</a:t>
            </a:r>
          </a:p>
        </p:txBody>
      </p:sp>
      <p:sp>
        <p:nvSpPr>
          <p:cNvPr id="5123" name="Rectangle 3"/>
          <p:cNvSpPr>
            <a:spLocks noGrp="1" noChangeArrowheads="1"/>
          </p:cNvSpPr>
          <p:nvPr>
            <p:ph type="body" idx="1"/>
          </p:nvPr>
        </p:nvSpPr>
        <p:spPr/>
        <p:txBody>
          <a:bodyPr rIns="228600"/>
          <a:lstStyle/>
          <a:p>
            <a:pPr eaLnBrk="1" hangingPunct="1">
              <a:spcBef>
                <a:spcPct val="35000"/>
              </a:spcBef>
            </a:pPr>
            <a:r>
              <a:rPr lang="en-US" altLang="en-US" b="1" dirty="0"/>
              <a:t>Diseases of the Eyes, Ears, Nose, and Throat</a:t>
            </a:r>
          </a:p>
          <a:p>
            <a:pPr lvl="1" eaLnBrk="1" hangingPunct="1">
              <a:spcBef>
                <a:spcPct val="35000"/>
              </a:spcBef>
            </a:pPr>
            <a:r>
              <a:rPr lang="en-US" altLang="en-US" sz="2200" dirty="0"/>
              <a:t>Recognition and management of</a:t>
            </a:r>
          </a:p>
          <a:p>
            <a:pPr lvl="2" eaLnBrk="1" hangingPunct="1"/>
            <a:r>
              <a:rPr lang="en-US" altLang="en-US" sz="2000" dirty="0"/>
              <a:t>Nosebleed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a:lnSpc>
                <a:spcPct val="85000"/>
              </a:lnSpc>
              <a:defRPr/>
            </a:pPr>
            <a:r>
              <a:rPr lang="en-US" dirty="0">
                <a:cs typeface="+mj-cs"/>
              </a:rPr>
              <a:t>Scene Size-up </a:t>
            </a:r>
            <a:r>
              <a:rPr lang="en-US" sz="2000" b="0" dirty="0">
                <a:cs typeface="+mj-cs"/>
              </a:rPr>
              <a:t>(1 of 2)</a:t>
            </a:r>
          </a:p>
        </p:txBody>
      </p:sp>
      <p:sp>
        <p:nvSpPr>
          <p:cNvPr id="34819" name="Content Placeholder 2"/>
          <p:cNvSpPr>
            <a:spLocks noGrp="1"/>
          </p:cNvSpPr>
          <p:nvPr>
            <p:ph type="body" idx="1"/>
          </p:nvPr>
        </p:nvSpPr>
        <p:spPr/>
        <p:txBody>
          <a:bodyPr rIns="228600"/>
          <a:lstStyle/>
          <a:p>
            <a:pPr>
              <a:spcBef>
                <a:spcPct val="35000"/>
              </a:spcBef>
            </a:pPr>
            <a:r>
              <a:rPr lang="en-US" altLang="en-US" dirty="0"/>
              <a:t>Scene safety</a:t>
            </a:r>
          </a:p>
          <a:p>
            <a:pPr lvl="1">
              <a:spcBef>
                <a:spcPct val="35000"/>
              </a:spcBef>
            </a:pPr>
            <a:r>
              <a:rPr lang="en-US" altLang="en-US" dirty="0"/>
              <a:t>Observe for hazards and threats.</a:t>
            </a:r>
          </a:p>
          <a:p>
            <a:pPr lvl="1">
              <a:spcBef>
                <a:spcPct val="35000"/>
              </a:spcBef>
            </a:pPr>
            <a:r>
              <a:rPr lang="en-US" altLang="en-US" dirty="0"/>
              <a:t>Assess for potential violence and environmental hazards.</a:t>
            </a:r>
          </a:p>
          <a:p>
            <a:pPr lvl="1">
              <a:spcBef>
                <a:spcPct val="35000"/>
              </a:spcBef>
            </a:pPr>
            <a:r>
              <a:rPr lang="en-US" altLang="en-US" dirty="0"/>
              <a:t>Eye protection and face mask are standard.</a:t>
            </a:r>
          </a:p>
          <a:p>
            <a:pPr lvl="1">
              <a:spcBef>
                <a:spcPct val="35000"/>
              </a:spcBef>
            </a:pPr>
            <a:r>
              <a:rPr lang="en-US" altLang="en-US" dirty="0"/>
              <a:t>Determine the number of patients.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pPr>
              <a:lnSpc>
                <a:spcPct val="85000"/>
              </a:lnSpc>
              <a:defRPr/>
            </a:pPr>
            <a:r>
              <a:rPr lang="en-US" dirty="0">
                <a:cs typeface="+mj-cs"/>
              </a:rPr>
              <a:t>Scene Size-up </a:t>
            </a:r>
            <a:r>
              <a:rPr lang="en-US" sz="2000" b="0" dirty="0">
                <a:cs typeface="+mj-cs"/>
              </a:rPr>
              <a:t>(2 of 2)</a:t>
            </a:r>
          </a:p>
        </p:txBody>
      </p:sp>
      <p:sp>
        <p:nvSpPr>
          <p:cNvPr id="35843" name="Rectangle 3"/>
          <p:cNvSpPr>
            <a:spLocks noGrp="1" noChangeArrowheads="1"/>
          </p:cNvSpPr>
          <p:nvPr>
            <p:ph type="body" idx="1"/>
          </p:nvPr>
        </p:nvSpPr>
        <p:spPr/>
        <p:txBody>
          <a:bodyPr rIns="228600"/>
          <a:lstStyle/>
          <a:p>
            <a:pPr>
              <a:spcBef>
                <a:spcPct val="35000"/>
              </a:spcBef>
            </a:pPr>
            <a:r>
              <a:rPr lang="en-US" altLang="en-US" dirty="0"/>
              <a:t>Mechanism of injury/nature of illness</a:t>
            </a:r>
          </a:p>
          <a:p>
            <a:pPr lvl="1">
              <a:spcBef>
                <a:spcPct val="35000"/>
              </a:spcBef>
            </a:pPr>
            <a:r>
              <a:rPr lang="en-US" altLang="en-US" dirty="0"/>
              <a:t>Assess the scene.</a:t>
            </a:r>
          </a:p>
          <a:p>
            <a:pPr lvl="1">
              <a:spcBef>
                <a:spcPct val="35000"/>
              </a:spcBef>
            </a:pPr>
            <a:r>
              <a:rPr lang="en-US" altLang="en-US" dirty="0"/>
              <a:t>Common MOI for face and neck injuries:</a:t>
            </a:r>
          </a:p>
          <a:p>
            <a:pPr lvl="2"/>
            <a:r>
              <a:rPr lang="en-US" altLang="en-US" sz="2000" dirty="0"/>
              <a:t>Motor vehicle collisions</a:t>
            </a:r>
          </a:p>
          <a:p>
            <a:pPr lvl="2"/>
            <a:r>
              <a:rPr lang="en-US" altLang="en-US" sz="2000" dirty="0"/>
              <a:t>Sports</a:t>
            </a:r>
          </a:p>
          <a:p>
            <a:pPr lvl="2"/>
            <a:r>
              <a:rPr lang="en-US" altLang="en-US" sz="2000" dirty="0"/>
              <a:t>Falls</a:t>
            </a:r>
          </a:p>
          <a:p>
            <a:pPr lvl="2"/>
            <a:r>
              <a:rPr lang="en-US" altLang="en-US" sz="2000" dirty="0"/>
              <a:t>Penetrating trauma</a:t>
            </a:r>
          </a:p>
          <a:p>
            <a:pPr lvl="2"/>
            <a:r>
              <a:rPr lang="en-US" altLang="en-US" sz="2000" dirty="0"/>
              <a:t>Blunt trauma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1026"/>
          <p:cNvSpPr>
            <a:spLocks noGrp="1" noChangeArrowheads="1"/>
          </p:cNvSpPr>
          <p:nvPr>
            <p:ph type="title"/>
          </p:nvPr>
        </p:nvSpPr>
        <p:spPr/>
        <p:txBody>
          <a:bodyPr/>
          <a:lstStyle/>
          <a:p>
            <a:pPr>
              <a:lnSpc>
                <a:spcPct val="85000"/>
              </a:lnSpc>
              <a:defRPr/>
            </a:pPr>
            <a:r>
              <a:rPr lang="en-US" dirty="0">
                <a:cs typeface="+mj-cs"/>
              </a:rPr>
              <a:t>Primary Assessment </a:t>
            </a:r>
            <a:r>
              <a:rPr lang="en-US" sz="2000" b="0" dirty="0">
                <a:cs typeface="+mj-cs"/>
              </a:rPr>
              <a:t>(1 of 6)</a:t>
            </a:r>
          </a:p>
        </p:txBody>
      </p:sp>
      <p:sp>
        <p:nvSpPr>
          <p:cNvPr id="36867" name="Rectangle 1027"/>
          <p:cNvSpPr>
            <a:spLocks noGrp="1" noChangeArrowheads="1"/>
          </p:cNvSpPr>
          <p:nvPr>
            <p:ph type="body" idx="1"/>
          </p:nvPr>
        </p:nvSpPr>
        <p:spPr/>
        <p:txBody>
          <a:bodyPr rIns="228600"/>
          <a:lstStyle/>
          <a:p>
            <a:pPr>
              <a:spcBef>
                <a:spcPct val="35000"/>
              </a:spcBef>
            </a:pPr>
            <a:r>
              <a:rPr lang="en-US" altLang="en-US" dirty="0"/>
              <a:t>Focuses on identifying and managing life-threatening concerns</a:t>
            </a:r>
          </a:p>
          <a:p>
            <a:pPr>
              <a:spcBef>
                <a:spcPct val="35000"/>
              </a:spcBef>
            </a:pPr>
            <a:r>
              <a:rPr lang="en-US" altLang="en-US" dirty="0"/>
              <a:t>Threats to XABCs must be treated immediately. </a:t>
            </a:r>
          </a:p>
          <a:p>
            <a:pPr lvl="1">
              <a:spcBef>
                <a:spcPct val="35000"/>
              </a:spcBef>
            </a:pPr>
            <a:r>
              <a:rPr lang="en-US" altLang="en-US" dirty="0"/>
              <a:t>When there is life-threatening external hemorrhage, it should be addressed before airway and breathing.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pPr>
              <a:lnSpc>
                <a:spcPct val="85000"/>
              </a:lnSpc>
              <a:defRPr/>
            </a:pPr>
            <a:r>
              <a:rPr lang="en-US" dirty="0">
                <a:cs typeface="+mj-cs"/>
              </a:rPr>
              <a:t>Primary Assessment </a:t>
            </a:r>
            <a:r>
              <a:rPr lang="en-US" sz="2000" b="0" dirty="0">
                <a:cs typeface="+mj-cs"/>
              </a:rPr>
              <a:t>(2 of 6)</a:t>
            </a:r>
          </a:p>
        </p:txBody>
      </p:sp>
      <p:sp>
        <p:nvSpPr>
          <p:cNvPr id="37891" name="Rectangle 3"/>
          <p:cNvSpPr>
            <a:spLocks noGrp="1" noChangeArrowheads="1"/>
          </p:cNvSpPr>
          <p:nvPr>
            <p:ph type="body" idx="1"/>
          </p:nvPr>
        </p:nvSpPr>
        <p:spPr/>
        <p:txBody>
          <a:bodyPr rIns="228600"/>
          <a:lstStyle/>
          <a:p>
            <a:pPr>
              <a:spcBef>
                <a:spcPct val="35000"/>
              </a:spcBef>
            </a:pPr>
            <a:r>
              <a:rPr lang="en-US" altLang="en-US" dirty="0"/>
              <a:t>Form a general impression.</a:t>
            </a:r>
          </a:p>
          <a:p>
            <a:pPr lvl="1">
              <a:spcBef>
                <a:spcPct val="35000"/>
              </a:spcBef>
            </a:pPr>
            <a:r>
              <a:rPr lang="en-US" altLang="en-US" dirty="0"/>
              <a:t>Look for important indicators about the seriousness of the patient</a:t>
            </a:r>
            <a:r>
              <a:rPr lang="ja-JP" altLang="en-US" dirty="0"/>
              <a:t>’</a:t>
            </a:r>
            <a:r>
              <a:rPr lang="en-US" altLang="ja-JP" dirty="0"/>
              <a:t>s condition.</a:t>
            </a:r>
          </a:p>
          <a:p>
            <a:pPr lvl="1">
              <a:spcBef>
                <a:spcPct val="35000"/>
              </a:spcBef>
            </a:pPr>
            <a:r>
              <a:rPr lang="en-US" altLang="en-US" dirty="0"/>
              <a:t>Injuries may be very obvious or hidden.</a:t>
            </a:r>
          </a:p>
          <a:p>
            <a:pPr lvl="1">
              <a:spcBef>
                <a:spcPct val="35000"/>
              </a:spcBef>
            </a:pPr>
            <a:r>
              <a:rPr lang="en-US" altLang="en-US" dirty="0"/>
              <a:t>Control blood loss with direct pressure.</a:t>
            </a:r>
          </a:p>
          <a:p>
            <a:pPr lvl="1">
              <a:spcBef>
                <a:spcPct val="35000"/>
              </a:spcBef>
            </a:pPr>
            <a:r>
              <a:rPr lang="en-US" altLang="en-US" dirty="0"/>
              <a:t>Consider the need for manual spinal stabilization.</a:t>
            </a:r>
          </a:p>
          <a:p>
            <a:pPr lvl="1">
              <a:spcBef>
                <a:spcPct val="35000"/>
              </a:spcBef>
            </a:pPr>
            <a:r>
              <a:rPr lang="en-US" altLang="en-US" dirty="0"/>
              <a:t>Check for responsiveness using the AVPU scale.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a:lnSpc>
                <a:spcPct val="85000"/>
              </a:lnSpc>
              <a:defRPr/>
            </a:pPr>
            <a:r>
              <a:rPr lang="en-US" dirty="0">
                <a:cs typeface="+mj-cs"/>
              </a:rPr>
              <a:t>Primary Assessment </a:t>
            </a:r>
            <a:r>
              <a:rPr lang="en-US" sz="2000" b="0" dirty="0">
                <a:cs typeface="+mj-cs"/>
              </a:rPr>
              <a:t>(3 of 6)</a:t>
            </a:r>
          </a:p>
        </p:txBody>
      </p:sp>
      <p:sp>
        <p:nvSpPr>
          <p:cNvPr id="38915" name="Rectangle 3"/>
          <p:cNvSpPr>
            <a:spLocks noGrp="1" noChangeArrowheads="1"/>
          </p:cNvSpPr>
          <p:nvPr>
            <p:ph type="body" idx="1"/>
          </p:nvPr>
        </p:nvSpPr>
        <p:spPr/>
        <p:txBody>
          <a:bodyPr rIns="228600"/>
          <a:lstStyle/>
          <a:p>
            <a:pPr>
              <a:spcBef>
                <a:spcPct val="35000"/>
              </a:spcBef>
            </a:pPr>
            <a:r>
              <a:rPr lang="en-US" altLang="en-US" dirty="0"/>
              <a:t>Airway and breathing</a:t>
            </a:r>
          </a:p>
          <a:p>
            <a:pPr lvl="1">
              <a:spcBef>
                <a:spcPct val="35000"/>
              </a:spcBef>
            </a:pPr>
            <a:r>
              <a:rPr lang="en-US" altLang="en-US" dirty="0"/>
              <a:t>Ensure a clear and patent airway.</a:t>
            </a:r>
          </a:p>
          <a:p>
            <a:pPr lvl="1">
              <a:spcBef>
                <a:spcPct val="35000"/>
              </a:spcBef>
            </a:pPr>
            <a:r>
              <a:rPr lang="en-US" altLang="en-US" dirty="0"/>
              <a:t>If the patient is unresponsive or has significantly altered LOC, consider a properly sized oropharyngeal airway.</a:t>
            </a:r>
          </a:p>
          <a:p>
            <a:pPr lvl="1">
              <a:spcBef>
                <a:spcPct val="35000"/>
              </a:spcBef>
            </a:pPr>
            <a:r>
              <a:rPr lang="en-US" altLang="en-US" dirty="0"/>
              <a:t>Quickly assess for adequacy of breathing. </a:t>
            </a:r>
          </a:p>
          <a:p>
            <a:pPr lvl="1">
              <a:spcBef>
                <a:spcPct val="35000"/>
              </a:spcBef>
            </a:pPr>
            <a:r>
              <a:rPr lang="en-US" altLang="en-US" dirty="0"/>
              <a:t>Palpate the chest wall for DCAP-BTLS.</a:t>
            </a:r>
          </a:p>
          <a:p>
            <a:pPr lvl="1">
              <a:spcBef>
                <a:spcPct val="35000"/>
              </a:spcBef>
            </a:pPr>
            <a:r>
              <a:rPr lang="en-US" altLang="en-US" dirty="0"/>
              <a:t>Splinting or otherwise restricting chest wall motion is contraindicated.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1026"/>
          <p:cNvSpPr>
            <a:spLocks noGrp="1" noChangeArrowheads="1"/>
          </p:cNvSpPr>
          <p:nvPr>
            <p:ph type="title"/>
          </p:nvPr>
        </p:nvSpPr>
        <p:spPr/>
        <p:txBody>
          <a:bodyPr/>
          <a:lstStyle/>
          <a:p>
            <a:pPr>
              <a:lnSpc>
                <a:spcPct val="85000"/>
              </a:lnSpc>
              <a:defRPr/>
            </a:pPr>
            <a:r>
              <a:rPr lang="en-US" dirty="0">
                <a:cs typeface="+mj-cs"/>
              </a:rPr>
              <a:t>Primary Assessment </a:t>
            </a:r>
            <a:r>
              <a:rPr lang="en-US" sz="2000" b="0" dirty="0">
                <a:cs typeface="+mj-cs"/>
              </a:rPr>
              <a:t>(4 of 6)</a:t>
            </a:r>
          </a:p>
        </p:txBody>
      </p:sp>
      <p:sp>
        <p:nvSpPr>
          <p:cNvPr id="39939" name="Rectangle 1027"/>
          <p:cNvSpPr>
            <a:spLocks noGrp="1" noChangeArrowheads="1"/>
          </p:cNvSpPr>
          <p:nvPr>
            <p:ph type="body" idx="1"/>
          </p:nvPr>
        </p:nvSpPr>
        <p:spPr/>
        <p:txBody>
          <a:bodyPr rIns="228600"/>
          <a:lstStyle/>
          <a:p>
            <a:pPr>
              <a:spcBef>
                <a:spcPct val="35000"/>
              </a:spcBef>
            </a:pPr>
            <a:r>
              <a:rPr lang="en-US" altLang="en-US" dirty="0"/>
              <a:t>Circulation</a:t>
            </a:r>
          </a:p>
          <a:p>
            <a:pPr lvl="1">
              <a:spcBef>
                <a:spcPct val="35000"/>
              </a:spcBef>
            </a:pPr>
            <a:r>
              <a:rPr lang="en-US" altLang="en-US" dirty="0"/>
              <a:t>Quickly assess pulse rate and quality.</a:t>
            </a:r>
          </a:p>
          <a:p>
            <a:pPr lvl="1">
              <a:spcBef>
                <a:spcPct val="35000"/>
              </a:spcBef>
            </a:pPr>
            <a:r>
              <a:rPr lang="en-US" altLang="en-US" dirty="0"/>
              <a:t>Determine skin condition, color, and temperature.</a:t>
            </a:r>
          </a:p>
          <a:p>
            <a:pPr lvl="1">
              <a:spcBef>
                <a:spcPct val="35000"/>
              </a:spcBef>
            </a:pPr>
            <a:r>
              <a:rPr lang="en-US" altLang="en-US" dirty="0"/>
              <a:t>Check capillary refill time.</a:t>
            </a:r>
          </a:p>
          <a:p>
            <a:pPr lvl="1">
              <a:spcBef>
                <a:spcPct val="35000"/>
              </a:spcBef>
            </a:pPr>
            <a:r>
              <a:rPr lang="en-US" altLang="en-US" dirty="0"/>
              <a:t>Significant bleeding is an immediate life threat.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1026"/>
          <p:cNvSpPr>
            <a:spLocks noGrp="1" noChangeArrowheads="1"/>
          </p:cNvSpPr>
          <p:nvPr>
            <p:ph type="title"/>
          </p:nvPr>
        </p:nvSpPr>
        <p:spPr/>
        <p:txBody>
          <a:bodyPr/>
          <a:lstStyle/>
          <a:p>
            <a:pPr>
              <a:lnSpc>
                <a:spcPct val="85000"/>
              </a:lnSpc>
              <a:defRPr/>
            </a:pPr>
            <a:r>
              <a:rPr lang="en-US" dirty="0">
                <a:cs typeface="+mj-cs"/>
              </a:rPr>
              <a:t>Primary Assessment </a:t>
            </a:r>
            <a:r>
              <a:rPr lang="en-US" sz="2000" b="0" dirty="0">
                <a:cs typeface="+mj-cs"/>
              </a:rPr>
              <a:t>(5 of 6)</a:t>
            </a:r>
          </a:p>
        </p:txBody>
      </p:sp>
      <p:sp>
        <p:nvSpPr>
          <p:cNvPr id="40963" name="Rectangle 1027"/>
          <p:cNvSpPr>
            <a:spLocks noGrp="1" noChangeArrowheads="1"/>
          </p:cNvSpPr>
          <p:nvPr>
            <p:ph type="body" idx="1"/>
          </p:nvPr>
        </p:nvSpPr>
        <p:spPr/>
        <p:txBody>
          <a:bodyPr rIns="228600"/>
          <a:lstStyle/>
          <a:p>
            <a:pPr>
              <a:spcBef>
                <a:spcPct val="35000"/>
              </a:spcBef>
            </a:pPr>
            <a:r>
              <a:rPr lang="en-US" altLang="en-US" dirty="0"/>
              <a:t>Transport decision</a:t>
            </a:r>
          </a:p>
          <a:p>
            <a:pPr lvl="1">
              <a:spcBef>
                <a:spcPct val="35000"/>
              </a:spcBef>
            </a:pPr>
            <a:r>
              <a:rPr lang="en-US" altLang="en-US" dirty="0"/>
              <a:t>Consider quickly transporting patients with airway or breathing problems or with significant bleeding.</a:t>
            </a:r>
          </a:p>
          <a:p>
            <a:pPr lvl="1">
              <a:spcBef>
                <a:spcPct val="35000"/>
              </a:spcBef>
            </a:pPr>
            <a:r>
              <a:rPr lang="en-US" altLang="en-US" dirty="0"/>
              <a:t>Consider ALS backup.</a:t>
            </a:r>
          </a:p>
          <a:p>
            <a:pPr lvl="1">
              <a:spcBef>
                <a:spcPct val="35000"/>
              </a:spcBef>
            </a:pPr>
            <a:r>
              <a:rPr lang="en-US" altLang="en-US" dirty="0"/>
              <a:t>A patient with internal bleeding must be transported quickly for treatment by a physician.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a:lnSpc>
                <a:spcPct val="85000"/>
              </a:lnSpc>
              <a:defRPr/>
            </a:pPr>
            <a:r>
              <a:rPr lang="en-US" dirty="0">
                <a:cs typeface="+mj-cs"/>
              </a:rPr>
              <a:t>Primary Assessment </a:t>
            </a:r>
            <a:r>
              <a:rPr lang="en-US" sz="2000" b="0" dirty="0">
                <a:cs typeface="+mj-cs"/>
              </a:rPr>
              <a:t>(6 of 6)</a:t>
            </a:r>
          </a:p>
        </p:txBody>
      </p:sp>
      <p:sp>
        <p:nvSpPr>
          <p:cNvPr id="41987" name="Rectangle 3"/>
          <p:cNvSpPr>
            <a:spLocks noGrp="1" noChangeArrowheads="1"/>
          </p:cNvSpPr>
          <p:nvPr>
            <p:ph type="body" idx="1"/>
          </p:nvPr>
        </p:nvSpPr>
        <p:spPr/>
        <p:txBody>
          <a:bodyPr rIns="228600"/>
          <a:lstStyle/>
          <a:p>
            <a:pPr>
              <a:spcBef>
                <a:spcPct val="35000"/>
              </a:spcBef>
            </a:pPr>
            <a:r>
              <a:rPr lang="en-US" altLang="en-US" dirty="0"/>
              <a:t>Transport decision (cont</a:t>
            </a:r>
            <a:r>
              <a:rPr lang="ja-JP" altLang="en-US" dirty="0"/>
              <a:t>’</a:t>
            </a:r>
            <a:r>
              <a:rPr lang="en-US" altLang="ja-JP" dirty="0"/>
              <a:t>d)</a:t>
            </a:r>
          </a:p>
          <a:p>
            <a:pPr lvl="1">
              <a:spcBef>
                <a:spcPct val="35000"/>
              </a:spcBef>
            </a:pPr>
            <a:r>
              <a:rPr lang="en-US" altLang="en-US" dirty="0"/>
              <a:t>Signs of hypoperfusion imply the need for rapid transport.</a:t>
            </a:r>
          </a:p>
          <a:p>
            <a:pPr lvl="1">
              <a:spcBef>
                <a:spcPct val="35000"/>
              </a:spcBef>
            </a:pPr>
            <a:r>
              <a:rPr lang="en-US" altLang="en-US" dirty="0"/>
              <a:t>The patient who has a significant MOI but whose condition appears stable should be transported promptly.</a:t>
            </a:r>
          </a:p>
          <a:p>
            <a:pPr lvl="1">
              <a:spcBef>
                <a:spcPct val="35000"/>
              </a:spcBef>
            </a:pPr>
            <a:r>
              <a:rPr lang="en-US" altLang="en-US" dirty="0"/>
              <a:t>Any significant blow to the face or throat should increase your suspicion of spinal or brain injury.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1026"/>
          <p:cNvSpPr>
            <a:spLocks noGrp="1" noChangeArrowheads="1"/>
          </p:cNvSpPr>
          <p:nvPr>
            <p:ph type="title"/>
          </p:nvPr>
        </p:nvSpPr>
        <p:spPr/>
        <p:txBody>
          <a:bodyPr/>
          <a:lstStyle/>
          <a:p>
            <a:pPr>
              <a:lnSpc>
                <a:spcPct val="85000"/>
              </a:lnSpc>
              <a:defRPr/>
            </a:pPr>
            <a:r>
              <a:rPr lang="en-US" dirty="0">
                <a:cs typeface="+mj-cs"/>
              </a:rPr>
              <a:t>History Taking</a:t>
            </a:r>
          </a:p>
        </p:txBody>
      </p:sp>
      <p:sp>
        <p:nvSpPr>
          <p:cNvPr id="44035" name="Rectangle 1027"/>
          <p:cNvSpPr>
            <a:spLocks noGrp="1" noChangeArrowheads="1"/>
          </p:cNvSpPr>
          <p:nvPr>
            <p:ph type="body" idx="1"/>
          </p:nvPr>
        </p:nvSpPr>
        <p:spPr/>
        <p:txBody>
          <a:bodyPr rIns="228600"/>
          <a:lstStyle/>
          <a:p>
            <a:pPr>
              <a:spcBef>
                <a:spcPct val="35000"/>
              </a:spcBef>
            </a:pPr>
            <a:r>
              <a:rPr lang="en-US" altLang="en-US" dirty="0"/>
              <a:t>Investigate the chief complaint.</a:t>
            </a:r>
          </a:p>
          <a:p>
            <a:pPr lvl="1">
              <a:spcBef>
                <a:spcPct val="35000"/>
              </a:spcBef>
            </a:pPr>
            <a:r>
              <a:rPr lang="en-US" altLang="en-US" dirty="0"/>
              <a:t>Obtain a medical history.</a:t>
            </a:r>
          </a:p>
          <a:p>
            <a:pPr lvl="1">
              <a:spcBef>
                <a:spcPct val="35000"/>
              </a:spcBef>
            </a:pPr>
            <a:r>
              <a:rPr lang="en-US" altLang="en-US" dirty="0"/>
              <a:t>Be alert for injury-specific signs and symptoms.</a:t>
            </a:r>
          </a:p>
          <a:p>
            <a:pPr lvl="1">
              <a:spcBef>
                <a:spcPct val="35000"/>
              </a:spcBef>
            </a:pPr>
            <a:r>
              <a:rPr lang="en-US" altLang="en-US" dirty="0"/>
              <a:t>Be aware of pertinent negatives.</a:t>
            </a:r>
          </a:p>
          <a:p>
            <a:pPr lvl="1">
              <a:spcBef>
                <a:spcPct val="35000"/>
              </a:spcBef>
            </a:pPr>
            <a:r>
              <a:rPr lang="en-US" altLang="en-US" dirty="0"/>
              <a:t>Gather a SAMPLE history from the patient, or from friends and family.</a:t>
            </a:r>
          </a:p>
          <a:p>
            <a:pPr lvl="3">
              <a:buFontTx/>
              <a:buNone/>
            </a:pPr>
            <a:endParaRPr lang="en-US" altLang="en-US" sz="2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1026"/>
          <p:cNvSpPr>
            <a:spLocks noGrp="1" noChangeArrowheads="1"/>
          </p:cNvSpPr>
          <p:nvPr>
            <p:ph type="title"/>
          </p:nvPr>
        </p:nvSpPr>
        <p:spPr/>
        <p:txBody>
          <a:bodyPr/>
          <a:lstStyle/>
          <a:p>
            <a:pPr>
              <a:lnSpc>
                <a:spcPct val="85000"/>
              </a:lnSpc>
              <a:defRPr/>
            </a:pPr>
            <a:r>
              <a:rPr lang="en-US" dirty="0">
                <a:cs typeface="+mj-cs"/>
              </a:rPr>
              <a:t>Secondary Assessment </a:t>
            </a:r>
            <a:r>
              <a:rPr lang="en-US" sz="2000" b="0" dirty="0">
                <a:cs typeface="+mj-cs"/>
              </a:rPr>
              <a:t>(1 of 4)</a:t>
            </a:r>
          </a:p>
        </p:txBody>
      </p:sp>
      <p:sp>
        <p:nvSpPr>
          <p:cNvPr id="45059" name="Rectangle 1027"/>
          <p:cNvSpPr>
            <a:spLocks noGrp="1" noChangeArrowheads="1"/>
          </p:cNvSpPr>
          <p:nvPr>
            <p:ph type="body" idx="1"/>
          </p:nvPr>
        </p:nvSpPr>
        <p:spPr/>
        <p:txBody>
          <a:bodyPr rIns="228600"/>
          <a:lstStyle/>
          <a:p>
            <a:pPr>
              <a:spcBef>
                <a:spcPct val="35000"/>
              </a:spcBef>
            </a:pPr>
            <a:r>
              <a:rPr lang="en-US" altLang="en-US" dirty="0"/>
              <a:t>Physical examinations</a:t>
            </a:r>
          </a:p>
          <a:p>
            <a:pPr lvl="1">
              <a:spcBef>
                <a:spcPct val="35000"/>
              </a:spcBef>
            </a:pPr>
            <a:r>
              <a:rPr lang="en-US" altLang="en-US" dirty="0"/>
              <a:t>If multiple systems have been affected, start with an assessment of the entire body, looking for DCAP-BTLS.</a:t>
            </a:r>
          </a:p>
          <a:p>
            <a:pPr lvl="1">
              <a:spcBef>
                <a:spcPct val="35000"/>
              </a:spcBef>
            </a:pPr>
            <a:r>
              <a:rPr lang="en-US" altLang="en-US" dirty="0"/>
              <a:t>Do not delay transport to complete a thorough physical examination.</a:t>
            </a:r>
          </a:p>
          <a:p>
            <a:pPr lvl="1">
              <a:spcBef>
                <a:spcPct val="35000"/>
              </a:spcBef>
            </a:pPr>
            <a:r>
              <a:rPr lang="en-US" altLang="en-US" dirty="0"/>
              <a:t>In a responsive patient with an isolated injury with limited MOI, consider focusing on the isolated injury, the patient</a:t>
            </a:r>
            <a:r>
              <a:rPr lang="ja-JP" altLang="en-US"/>
              <a:t>’</a:t>
            </a:r>
            <a:r>
              <a:rPr lang="en-US" altLang="ja-JP" dirty="0"/>
              <a:t>s chief complaint, and the body region affected.</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lnSpc>
                <a:spcPct val="85000"/>
              </a:lnSpc>
            </a:pPr>
            <a:r>
              <a:rPr lang="en-US" altLang="en-US" dirty="0"/>
              <a:t>National EMS Education Standard Competencies </a:t>
            </a:r>
            <a:r>
              <a:rPr lang="en-US" altLang="en-US" sz="2000" b="0" dirty="0"/>
              <a:t>(3 of 5)</a:t>
            </a:r>
          </a:p>
        </p:txBody>
      </p:sp>
      <p:sp>
        <p:nvSpPr>
          <p:cNvPr id="6147" name="Rectangle 3"/>
          <p:cNvSpPr>
            <a:spLocks noGrp="1" noChangeArrowheads="1"/>
          </p:cNvSpPr>
          <p:nvPr>
            <p:ph type="body" idx="1"/>
          </p:nvPr>
        </p:nvSpPr>
        <p:spPr/>
        <p:txBody>
          <a:bodyPr rIns="228600"/>
          <a:lstStyle/>
          <a:p>
            <a:pPr marL="0" indent="0">
              <a:buFontTx/>
              <a:buNone/>
            </a:pPr>
            <a:r>
              <a:rPr lang="en-US" altLang="en-US" b="1" dirty="0"/>
              <a:t>Trauma</a:t>
            </a:r>
          </a:p>
          <a:p>
            <a:pPr marL="0" indent="0">
              <a:spcBef>
                <a:spcPct val="35000"/>
              </a:spcBef>
              <a:buFontTx/>
              <a:buNone/>
            </a:pPr>
            <a:r>
              <a:rPr lang="en-US" altLang="en-US" dirty="0"/>
              <a:t>Applies fundamental knowledge to provide basic emergency care and transportation based on assessment findings for an acutely injured patient.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a:lnSpc>
                <a:spcPct val="85000"/>
              </a:lnSpc>
              <a:defRPr/>
            </a:pPr>
            <a:r>
              <a:rPr lang="en-US" dirty="0">
                <a:cs typeface="+mj-cs"/>
              </a:rPr>
              <a:t>Secondary Assessment </a:t>
            </a:r>
            <a:r>
              <a:rPr lang="en-US" sz="2000" b="0" dirty="0">
                <a:cs typeface="+mj-cs"/>
              </a:rPr>
              <a:t>(2 of 4)</a:t>
            </a:r>
          </a:p>
        </p:txBody>
      </p:sp>
      <p:sp>
        <p:nvSpPr>
          <p:cNvPr id="46083" name="Content Placeholder 2"/>
          <p:cNvSpPr>
            <a:spLocks noGrp="1"/>
          </p:cNvSpPr>
          <p:nvPr>
            <p:ph type="body" idx="1"/>
          </p:nvPr>
        </p:nvSpPr>
        <p:spPr/>
        <p:txBody>
          <a:bodyPr rIns="228600"/>
          <a:lstStyle/>
          <a:p>
            <a:pPr>
              <a:spcBef>
                <a:spcPct val="35000"/>
              </a:spcBef>
            </a:pPr>
            <a:r>
              <a:rPr lang="en-US" altLang="en-US" dirty="0"/>
              <a:t>Physical examinations (cont</a:t>
            </a:r>
            <a:r>
              <a:rPr lang="ja-JP" altLang="en-US" dirty="0"/>
              <a:t>’</a:t>
            </a:r>
            <a:r>
              <a:rPr lang="en-US" altLang="ja-JP" dirty="0"/>
              <a:t>d)</a:t>
            </a:r>
          </a:p>
          <a:p>
            <a:pPr lvl="1">
              <a:spcBef>
                <a:spcPct val="35000"/>
              </a:spcBef>
            </a:pPr>
            <a:r>
              <a:rPr lang="en-US" altLang="en-US" dirty="0"/>
              <a:t>Ensure that control of bleeding is maintained and note injury location.</a:t>
            </a:r>
          </a:p>
          <a:p>
            <a:pPr lvl="1">
              <a:spcBef>
                <a:spcPct val="35000"/>
              </a:spcBef>
            </a:pPr>
            <a:r>
              <a:rPr lang="en-US" altLang="en-US" dirty="0"/>
              <a:t>Inspect the open wound for any foreign matter and stabilize impaled objects.</a:t>
            </a:r>
          </a:p>
          <a:p>
            <a:pPr lvl="1">
              <a:spcBef>
                <a:spcPct val="35000"/>
              </a:spcBef>
            </a:pPr>
            <a:r>
              <a:rPr lang="en-US" altLang="en-US" dirty="0"/>
              <a:t>Use both your eyes and your hands.</a:t>
            </a:r>
          </a:p>
          <a:p>
            <a:pPr lvl="1">
              <a:spcBef>
                <a:spcPct val="35000"/>
              </a:spcBef>
            </a:pPr>
            <a:r>
              <a:rPr lang="en-US" altLang="en-US" dirty="0"/>
              <a:t>Assess all underlying systems.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a:lnSpc>
                <a:spcPct val="85000"/>
              </a:lnSpc>
              <a:defRPr/>
            </a:pPr>
            <a:r>
              <a:rPr lang="en-US" dirty="0">
                <a:cs typeface="+mj-cs"/>
              </a:rPr>
              <a:t>Secondary Assessment </a:t>
            </a:r>
            <a:r>
              <a:rPr lang="en-US" sz="2000" b="0" dirty="0">
                <a:cs typeface="+mj-cs"/>
              </a:rPr>
              <a:t>(3 of 4)</a:t>
            </a:r>
          </a:p>
        </p:txBody>
      </p:sp>
      <p:sp>
        <p:nvSpPr>
          <p:cNvPr id="47107" name="Content Placeholder 2"/>
          <p:cNvSpPr>
            <a:spLocks noGrp="1"/>
          </p:cNvSpPr>
          <p:nvPr>
            <p:ph type="body" idx="1"/>
          </p:nvPr>
        </p:nvSpPr>
        <p:spPr/>
        <p:txBody>
          <a:bodyPr rIns="228600"/>
          <a:lstStyle/>
          <a:p>
            <a:pPr>
              <a:spcBef>
                <a:spcPct val="35000"/>
              </a:spcBef>
            </a:pPr>
            <a:r>
              <a:rPr lang="en-US" altLang="en-US" dirty="0"/>
              <a:t>Physical examinations (cont</a:t>
            </a:r>
            <a:r>
              <a:rPr lang="ja-JP" altLang="en-US" dirty="0"/>
              <a:t>’</a:t>
            </a:r>
            <a:r>
              <a:rPr lang="en-US" altLang="ja-JP" dirty="0"/>
              <a:t>d)</a:t>
            </a:r>
          </a:p>
          <a:p>
            <a:pPr lvl="1">
              <a:spcBef>
                <a:spcPct val="35000"/>
              </a:spcBef>
            </a:pPr>
            <a:r>
              <a:rPr lang="en-US" altLang="en-US" dirty="0"/>
              <a:t>When evaluating the eyes, start with the outer aspect and work toward the pupils.</a:t>
            </a:r>
          </a:p>
          <a:p>
            <a:pPr lvl="1">
              <a:spcBef>
                <a:spcPct val="35000"/>
              </a:spcBef>
            </a:pPr>
            <a:r>
              <a:rPr lang="en-US" altLang="en-US" dirty="0"/>
              <a:t>Examine the eye for any obvious foreign matter. </a:t>
            </a:r>
          </a:p>
          <a:p>
            <a:pPr lvl="1">
              <a:spcBef>
                <a:spcPct val="35000"/>
              </a:spcBef>
            </a:pPr>
            <a:r>
              <a:rPr lang="en-US" altLang="en-US" dirty="0"/>
              <a:t>Visual acuity is a vital sign of the eye. </a:t>
            </a:r>
          </a:p>
          <a:p>
            <a:pPr lvl="1">
              <a:spcBef>
                <a:spcPct val="35000"/>
              </a:spcBef>
            </a:pPr>
            <a:r>
              <a:rPr lang="en-US" altLang="en-US" dirty="0"/>
              <a:t>Look for discoloration, bleeding, redness, eye symmetry, and pupil size and reaction to light.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1026"/>
          <p:cNvSpPr>
            <a:spLocks noGrp="1" noChangeArrowheads="1"/>
          </p:cNvSpPr>
          <p:nvPr>
            <p:ph type="title"/>
          </p:nvPr>
        </p:nvSpPr>
        <p:spPr/>
        <p:txBody>
          <a:bodyPr/>
          <a:lstStyle/>
          <a:p>
            <a:pPr>
              <a:lnSpc>
                <a:spcPct val="85000"/>
              </a:lnSpc>
              <a:defRPr/>
            </a:pPr>
            <a:r>
              <a:rPr lang="en-US" dirty="0">
                <a:cs typeface="+mj-cs"/>
              </a:rPr>
              <a:t>Secondary Assessment </a:t>
            </a:r>
            <a:r>
              <a:rPr lang="en-US" sz="2000" b="0" dirty="0">
                <a:cs typeface="+mj-cs"/>
              </a:rPr>
              <a:t>(4 of 4)</a:t>
            </a:r>
          </a:p>
        </p:txBody>
      </p:sp>
      <p:sp>
        <p:nvSpPr>
          <p:cNvPr id="48131" name="Rectangle 1027"/>
          <p:cNvSpPr>
            <a:spLocks noGrp="1" noChangeArrowheads="1"/>
          </p:cNvSpPr>
          <p:nvPr>
            <p:ph type="body" idx="1"/>
          </p:nvPr>
        </p:nvSpPr>
        <p:spPr>
          <a:xfrm>
            <a:off x="925830" y="1490870"/>
            <a:ext cx="8980170" cy="4699047"/>
          </a:xfrm>
        </p:spPr>
        <p:txBody>
          <a:bodyPr rIns="228600"/>
          <a:lstStyle/>
          <a:p>
            <a:pPr>
              <a:spcBef>
                <a:spcPct val="35000"/>
              </a:spcBef>
            </a:pPr>
            <a:r>
              <a:rPr lang="en-US" altLang="en-US" dirty="0"/>
              <a:t>Vital signs</a:t>
            </a:r>
          </a:p>
          <a:p>
            <a:pPr lvl="1">
              <a:spcBef>
                <a:spcPct val="35000"/>
              </a:spcBef>
            </a:pPr>
            <a:r>
              <a:rPr lang="en-US" altLang="en-US" dirty="0"/>
              <a:t>Assess vital signs to obtain a baseline.</a:t>
            </a:r>
          </a:p>
          <a:p>
            <a:pPr lvl="1">
              <a:spcBef>
                <a:spcPct val="35000"/>
              </a:spcBef>
            </a:pPr>
            <a:r>
              <a:rPr lang="en-US" altLang="en-US" dirty="0"/>
              <a:t>You must be concerned with visible bleeding and unseen bleeding inside a body cavity.</a:t>
            </a:r>
          </a:p>
          <a:p>
            <a:pPr lvl="1">
              <a:spcBef>
                <a:spcPct val="35000"/>
              </a:spcBef>
            </a:pPr>
            <a:r>
              <a:rPr lang="en-US" altLang="en-US" dirty="0"/>
              <a:t>With facial and throat injuries, baseline information is very important.</a:t>
            </a:r>
          </a:p>
          <a:p>
            <a:pPr lvl="1">
              <a:spcBef>
                <a:spcPct val="35000"/>
              </a:spcBef>
            </a:pPr>
            <a:r>
              <a:rPr lang="en-US" altLang="en-US" dirty="0"/>
              <a:t>Use appropriate monitoring devices.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1026"/>
          <p:cNvSpPr>
            <a:spLocks noGrp="1" noChangeArrowheads="1"/>
          </p:cNvSpPr>
          <p:nvPr>
            <p:ph type="title"/>
          </p:nvPr>
        </p:nvSpPr>
        <p:spPr/>
        <p:txBody>
          <a:bodyPr/>
          <a:lstStyle/>
          <a:p>
            <a:pPr>
              <a:lnSpc>
                <a:spcPct val="85000"/>
              </a:lnSpc>
              <a:defRPr/>
            </a:pPr>
            <a:r>
              <a:rPr lang="en-US" dirty="0">
                <a:cs typeface="+mj-cs"/>
              </a:rPr>
              <a:t>Reassessment </a:t>
            </a:r>
            <a:r>
              <a:rPr lang="en-US" sz="2000" b="0" dirty="0">
                <a:cs typeface="+mj-cs"/>
              </a:rPr>
              <a:t>(1 of 3)</a:t>
            </a:r>
          </a:p>
        </p:txBody>
      </p:sp>
      <p:sp>
        <p:nvSpPr>
          <p:cNvPr id="49155" name="Rectangle 1027"/>
          <p:cNvSpPr>
            <a:spLocks noGrp="1" noChangeArrowheads="1"/>
          </p:cNvSpPr>
          <p:nvPr>
            <p:ph type="body" idx="1"/>
          </p:nvPr>
        </p:nvSpPr>
        <p:spPr/>
        <p:txBody>
          <a:bodyPr rIns="228600"/>
          <a:lstStyle/>
          <a:p>
            <a:pPr>
              <a:spcBef>
                <a:spcPct val="35000"/>
              </a:spcBef>
            </a:pPr>
            <a:r>
              <a:rPr lang="en-US" altLang="en-US" dirty="0"/>
              <a:t>Repeat the primary assessment.</a:t>
            </a:r>
          </a:p>
          <a:p>
            <a:pPr>
              <a:spcBef>
                <a:spcPct val="35000"/>
              </a:spcBef>
            </a:pPr>
            <a:r>
              <a:rPr lang="en-US" altLang="en-US" dirty="0"/>
              <a:t>Reassess vital signs and the chief complaint.</a:t>
            </a:r>
          </a:p>
          <a:p>
            <a:pPr lvl="1">
              <a:spcBef>
                <a:spcPct val="35000"/>
              </a:spcBef>
            </a:pPr>
            <a:r>
              <a:rPr lang="en-US" altLang="en-US" dirty="0"/>
              <a:t>Reassess the patient</a:t>
            </a:r>
            <a:r>
              <a:rPr lang="ja-JP" altLang="en-US" dirty="0"/>
              <a:t>’</a:t>
            </a:r>
            <a:r>
              <a:rPr lang="en-US" altLang="ja-JP" dirty="0"/>
              <a:t>s condition at least every 5 minutes.</a:t>
            </a:r>
          </a:p>
          <a:p>
            <a:pPr>
              <a:spcBef>
                <a:spcPct val="35000"/>
              </a:spcBef>
            </a:pPr>
            <a:r>
              <a:rPr lang="en-US" altLang="en-US" dirty="0"/>
              <a:t>Interventions</a:t>
            </a:r>
          </a:p>
          <a:p>
            <a:pPr lvl="1">
              <a:spcBef>
                <a:spcPct val="35000"/>
              </a:spcBef>
            </a:pPr>
            <a:r>
              <a:rPr lang="en-US" altLang="en-US" dirty="0"/>
              <a:t>Provide complete spinal immobilization if necessary.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a:lnSpc>
                <a:spcPct val="85000"/>
              </a:lnSpc>
              <a:defRPr/>
            </a:pPr>
            <a:r>
              <a:rPr lang="en-US" dirty="0">
                <a:cs typeface="+mj-cs"/>
              </a:rPr>
              <a:t>Reassessment </a:t>
            </a:r>
            <a:r>
              <a:rPr lang="en-US" sz="2000" b="0" dirty="0">
                <a:cs typeface="+mj-cs"/>
              </a:rPr>
              <a:t>(2 of 3)</a:t>
            </a:r>
          </a:p>
        </p:txBody>
      </p:sp>
      <p:sp>
        <p:nvSpPr>
          <p:cNvPr id="50179" name="Rectangle 3"/>
          <p:cNvSpPr>
            <a:spLocks noGrp="1" noChangeArrowheads="1"/>
          </p:cNvSpPr>
          <p:nvPr>
            <p:ph type="body" idx="1"/>
          </p:nvPr>
        </p:nvSpPr>
        <p:spPr>
          <a:xfrm>
            <a:off x="925830" y="1490870"/>
            <a:ext cx="9780270" cy="4699047"/>
          </a:xfrm>
        </p:spPr>
        <p:txBody>
          <a:bodyPr rIns="228600"/>
          <a:lstStyle/>
          <a:p>
            <a:pPr>
              <a:spcBef>
                <a:spcPct val="35000"/>
              </a:spcBef>
            </a:pPr>
            <a:r>
              <a:rPr lang="en-US" altLang="en-US" dirty="0"/>
              <a:t>Interventions (cont</a:t>
            </a:r>
            <a:r>
              <a:rPr lang="ja-JP" altLang="en-US" dirty="0"/>
              <a:t>’</a:t>
            </a:r>
            <a:r>
              <a:rPr lang="en-US" altLang="ja-JP" dirty="0"/>
              <a:t>d)</a:t>
            </a:r>
          </a:p>
          <a:p>
            <a:pPr lvl="1">
              <a:spcBef>
                <a:spcPct val="35000"/>
              </a:spcBef>
            </a:pPr>
            <a:r>
              <a:rPr lang="en-US" altLang="en-US" dirty="0"/>
              <a:t>Maintain an open airway, be prepared to suction, and consider an oropharyngeal airway.</a:t>
            </a:r>
          </a:p>
          <a:p>
            <a:pPr lvl="1">
              <a:spcBef>
                <a:spcPct val="35000"/>
              </a:spcBef>
            </a:pPr>
            <a:r>
              <a:rPr lang="en-US" altLang="en-US" dirty="0"/>
              <a:t>Whenever you suspect significant bleeding, provide high-flow oxygen.</a:t>
            </a:r>
          </a:p>
          <a:p>
            <a:pPr lvl="1">
              <a:spcBef>
                <a:spcPct val="35000"/>
              </a:spcBef>
            </a:pPr>
            <a:r>
              <a:rPr lang="en-US" altLang="en-US" dirty="0"/>
              <a:t>Control significant visible bleeding.</a:t>
            </a:r>
          </a:p>
          <a:p>
            <a:endParaRPr lang="en-US" altLang="en-US" sz="2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a:lnSpc>
                <a:spcPct val="85000"/>
              </a:lnSpc>
              <a:defRPr/>
            </a:pPr>
            <a:r>
              <a:rPr lang="en-US" dirty="0">
                <a:cs typeface="+mj-cs"/>
              </a:rPr>
              <a:t>Reassessment </a:t>
            </a:r>
            <a:r>
              <a:rPr lang="en-US" sz="2000" b="0" dirty="0">
                <a:cs typeface="+mj-cs"/>
              </a:rPr>
              <a:t>(3 of 3)</a:t>
            </a:r>
          </a:p>
        </p:txBody>
      </p:sp>
      <p:sp>
        <p:nvSpPr>
          <p:cNvPr id="51203" name="Rectangle 3"/>
          <p:cNvSpPr>
            <a:spLocks noGrp="1" noChangeArrowheads="1"/>
          </p:cNvSpPr>
          <p:nvPr>
            <p:ph type="body" idx="1"/>
          </p:nvPr>
        </p:nvSpPr>
        <p:spPr/>
        <p:txBody>
          <a:bodyPr rIns="228600"/>
          <a:lstStyle/>
          <a:p>
            <a:pPr>
              <a:spcBef>
                <a:spcPct val="35000"/>
              </a:spcBef>
            </a:pPr>
            <a:r>
              <a:rPr lang="en-US" altLang="en-US" dirty="0"/>
              <a:t>Interventions (cont</a:t>
            </a:r>
            <a:r>
              <a:rPr lang="ja-JP" altLang="en-US" dirty="0"/>
              <a:t>’</a:t>
            </a:r>
            <a:r>
              <a:rPr lang="en-US" altLang="ja-JP" dirty="0"/>
              <a:t>d)</a:t>
            </a:r>
          </a:p>
          <a:p>
            <a:pPr lvl="1">
              <a:spcBef>
                <a:spcPct val="35000"/>
              </a:spcBef>
            </a:pPr>
            <a:r>
              <a:rPr lang="en-US" altLang="en-US" dirty="0"/>
              <a:t>If the patient has signs of hypoperfusion, treat aggressively for shock and provide rapid transport.</a:t>
            </a:r>
          </a:p>
          <a:p>
            <a:pPr>
              <a:spcBef>
                <a:spcPct val="35000"/>
              </a:spcBef>
            </a:pPr>
            <a:r>
              <a:rPr lang="en-US" altLang="en-US" dirty="0"/>
              <a:t>Communication and documentation</a:t>
            </a:r>
          </a:p>
          <a:p>
            <a:pPr lvl="1">
              <a:spcBef>
                <a:spcPct val="35000"/>
              </a:spcBef>
            </a:pPr>
            <a:r>
              <a:rPr lang="en-US" altLang="en-US" dirty="0"/>
              <a:t>Include a description of the MOI and the position in which you found the patient.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a:lnSpc>
                <a:spcPct val="85000"/>
              </a:lnSpc>
              <a:defRPr/>
            </a:pPr>
            <a:r>
              <a:rPr lang="en-US" dirty="0">
                <a:cs typeface="+mj-cs"/>
              </a:rPr>
              <a:t>Emergency Medical Care </a:t>
            </a:r>
            <a:r>
              <a:rPr lang="en-US" sz="2000" b="0" dirty="0">
                <a:cs typeface="+mj-cs"/>
              </a:rPr>
              <a:t>(1 of 5)</a:t>
            </a:r>
          </a:p>
        </p:txBody>
      </p:sp>
      <p:sp>
        <p:nvSpPr>
          <p:cNvPr id="53251" name="Content Placeholder 2"/>
          <p:cNvSpPr>
            <a:spLocks noGrp="1"/>
          </p:cNvSpPr>
          <p:nvPr>
            <p:ph type="body" idx="1"/>
          </p:nvPr>
        </p:nvSpPr>
        <p:spPr/>
        <p:txBody>
          <a:bodyPr rIns="228600"/>
          <a:lstStyle/>
          <a:p>
            <a:pPr>
              <a:spcBef>
                <a:spcPct val="35000"/>
              </a:spcBef>
            </a:pPr>
            <a:r>
              <a:rPr lang="en-US" altLang="en-US" dirty="0"/>
              <a:t>Treat soft-tissue injuries to the face and neck the same as soft-tissue injuries elsewhere on the body.</a:t>
            </a:r>
          </a:p>
          <a:p>
            <a:pPr lvl="1">
              <a:spcBef>
                <a:spcPct val="35000"/>
              </a:spcBef>
            </a:pPr>
            <a:r>
              <a:rPr lang="en-US" altLang="en-US" dirty="0"/>
              <a:t>Assess XABCs and life threats first.</a:t>
            </a:r>
          </a:p>
          <a:p>
            <a:pPr lvl="1">
              <a:spcBef>
                <a:spcPct val="35000"/>
              </a:spcBef>
            </a:pPr>
            <a:r>
              <a:rPr lang="en-US" altLang="en-US" dirty="0"/>
              <a:t>Follow standard precautions. </a:t>
            </a:r>
          </a:p>
          <a:p>
            <a:pPr lvl="1">
              <a:spcBef>
                <a:spcPct val="35000"/>
              </a:spcBef>
            </a:pPr>
            <a:r>
              <a:rPr lang="en-US" altLang="en-US" dirty="0"/>
              <a:t>In the absence of life-threatening bleeding, first open and clear the airway.</a:t>
            </a:r>
          </a:p>
          <a:p>
            <a:pPr lvl="1">
              <a:spcBef>
                <a:spcPct val="35000"/>
              </a:spcBef>
            </a:pPr>
            <a:r>
              <a:rPr lang="en-US" altLang="en-US" dirty="0"/>
              <a:t>Avoid moving the neck in patients with suspected cervical spine injuries.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a:lnSpc>
                <a:spcPct val="85000"/>
              </a:lnSpc>
              <a:defRPr/>
            </a:pPr>
            <a:r>
              <a:rPr lang="en-US" dirty="0">
                <a:cs typeface="+mj-cs"/>
              </a:rPr>
              <a:t>Emergency Medical Care </a:t>
            </a:r>
            <a:r>
              <a:rPr lang="en-US" sz="2000" b="0" dirty="0">
                <a:cs typeface="+mj-cs"/>
              </a:rPr>
              <a:t>(2 of 5)</a:t>
            </a:r>
          </a:p>
        </p:txBody>
      </p:sp>
      <p:sp>
        <p:nvSpPr>
          <p:cNvPr id="54275" name="Content Placeholder 2"/>
          <p:cNvSpPr>
            <a:spLocks noGrp="1"/>
          </p:cNvSpPr>
          <p:nvPr>
            <p:ph type="body" idx="1"/>
          </p:nvPr>
        </p:nvSpPr>
        <p:spPr/>
        <p:txBody>
          <a:bodyPr rIns="228600"/>
          <a:lstStyle/>
          <a:p>
            <a:pPr>
              <a:spcBef>
                <a:spcPct val="35000"/>
              </a:spcBef>
            </a:pPr>
            <a:r>
              <a:rPr lang="en-US" altLang="en-US" dirty="0"/>
              <a:t>Control bleeding by applying direct manual pressure with a dry, sterile dressing.</a:t>
            </a:r>
          </a:p>
          <a:p>
            <a:pPr lvl="1">
              <a:spcBef>
                <a:spcPct val="35000"/>
              </a:spcBef>
            </a:pPr>
            <a:r>
              <a:rPr lang="en-US" altLang="en-US" dirty="0"/>
              <a:t>Use roller gauze, wrapped around the head, to hold a pressure dressing in place.</a:t>
            </a:r>
          </a:p>
          <a:p>
            <a:pPr lvl="1">
              <a:spcBef>
                <a:spcPct val="35000"/>
              </a:spcBef>
            </a:pPr>
            <a:r>
              <a:rPr lang="en-US" altLang="en-US" dirty="0"/>
              <a:t>Do not apply excessive pressure if an underlying skull fracture is suspected.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a:lnSpc>
                <a:spcPct val="85000"/>
              </a:lnSpc>
              <a:defRPr/>
            </a:pPr>
            <a:r>
              <a:rPr lang="en-US" dirty="0">
                <a:cs typeface="+mj-cs"/>
              </a:rPr>
              <a:t>Emergency Medical Care </a:t>
            </a:r>
            <a:r>
              <a:rPr lang="en-US" sz="2000" b="0" dirty="0">
                <a:cs typeface="+mj-cs"/>
              </a:rPr>
              <a:t>(3 of 5)</a:t>
            </a:r>
          </a:p>
        </p:txBody>
      </p:sp>
      <p:sp>
        <p:nvSpPr>
          <p:cNvPr id="55299" name="Content Placeholder 2"/>
          <p:cNvSpPr>
            <a:spLocks noGrp="1"/>
          </p:cNvSpPr>
          <p:nvPr>
            <p:ph type="body" idx="1"/>
          </p:nvPr>
        </p:nvSpPr>
        <p:spPr/>
        <p:txBody>
          <a:bodyPr rIns="228600"/>
          <a:lstStyle/>
          <a:p>
            <a:pPr>
              <a:spcBef>
                <a:spcPct val="35000"/>
              </a:spcBef>
            </a:pPr>
            <a:r>
              <a:rPr lang="en-US" altLang="en-US" dirty="0"/>
              <a:t>Cover exposed brain, eye, or other structures with a moist, sterile dressing.</a:t>
            </a:r>
          </a:p>
          <a:p>
            <a:pPr>
              <a:spcBef>
                <a:spcPct val="35000"/>
              </a:spcBef>
            </a:pPr>
            <a:r>
              <a:rPr lang="en-US" altLang="en-US" dirty="0"/>
              <a:t>Apply ice locally to injuries that do not break the skin.</a:t>
            </a:r>
          </a:p>
          <a:p>
            <a:pPr>
              <a:spcBef>
                <a:spcPct val="35000"/>
              </a:spcBef>
            </a:pPr>
            <a:r>
              <a:rPr lang="en-US" altLang="en-US" dirty="0"/>
              <a:t>For soft-tissue injuries around the mouth, check for bleeding inside the mouth.</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a:lnSpc>
                <a:spcPct val="85000"/>
              </a:lnSpc>
              <a:defRPr/>
            </a:pPr>
            <a:r>
              <a:rPr lang="en-US" dirty="0">
                <a:cs typeface="+mj-cs"/>
              </a:rPr>
              <a:t>Emergency Medical Care </a:t>
            </a:r>
            <a:r>
              <a:rPr lang="en-US" sz="2000" b="0" dirty="0">
                <a:cs typeface="+mj-cs"/>
              </a:rPr>
              <a:t>(4 of 5)</a:t>
            </a:r>
          </a:p>
        </p:txBody>
      </p:sp>
      <p:sp>
        <p:nvSpPr>
          <p:cNvPr id="56323" name="Content Placeholder 2"/>
          <p:cNvSpPr>
            <a:spLocks noGrp="1"/>
          </p:cNvSpPr>
          <p:nvPr>
            <p:ph type="body" idx="1"/>
          </p:nvPr>
        </p:nvSpPr>
        <p:spPr/>
        <p:txBody>
          <a:bodyPr rIns="228600"/>
          <a:lstStyle/>
          <a:p>
            <a:pPr>
              <a:spcBef>
                <a:spcPct val="35000"/>
              </a:spcBef>
            </a:pPr>
            <a:r>
              <a:rPr lang="en-US" altLang="en-US" dirty="0"/>
              <a:t>Physicians can sometimes graft a piece of avulsed skin back into position.</a:t>
            </a:r>
          </a:p>
          <a:p>
            <a:pPr lvl="1">
              <a:spcBef>
                <a:spcPct val="35000"/>
              </a:spcBef>
            </a:pPr>
            <a:r>
              <a:rPr lang="en-US" altLang="en-US" dirty="0"/>
              <a:t>If you find portions of avulsed skin:</a:t>
            </a:r>
          </a:p>
          <a:p>
            <a:pPr lvl="2"/>
            <a:r>
              <a:rPr lang="en-US" altLang="en-US" sz="2000" dirty="0"/>
              <a:t>Wrap in a sterile dressing.</a:t>
            </a:r>
          </a:p>
          <a:p>
            <a:pPr lvl="2"/>
            <a:r>
              <a:rPr lang="en-US" altLang="en-US" sz="2000" dirty="0"/>
              <a:t>Place in a plastic bag.</a:t>
            </a:r>
          </a:p>
          <a:p>
            <a:pPr lvl="2"/>
            <a:r>
              <a:rPr lang="en-US" altLang="en-US" sz="2000" dirty="0"/>
              <a:t>Keep cool, but do not place directly on ice.</a:t>
            </a:r>
          </a:p>
          <a:p>
            <a:pPr lvl="2"/>
            <a:r>
              <a:rPr lang="en-US" altLang="en-US" sz="2000" dirty="0"/>
              <a:t>Label and deliver to the emergency department.</a:t>
            </a:r>
          </a:p>
          <a:p>
            <a:pPr lvl="1"/>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lnSpc>
                <a:spcPct val="85000"/>
              </a:lnSpc>
            </a:pPr>
            <a:r>
              <a:rPr lang="en-US" altLang="en-US" dirty="0"/>
              <a:t>National EMS Education Standard Competencies </a:t>
            </a:r>
            <a:r>
              <a:rPr lang="en-US" altLang="en-US" sz="2000" b="0" dirty="0"/>
              <a:t>(4 of 5)</a:t>
            </a:r>
          </a:p>
        </p:txBody>
      </p:sp>
      <p:sp>
        <p:nvSpPr>
          <p:cNvPr id="7171" name="Rectangle 3"/>
          <p:cNvSpPr>
            <a:spLocks noGrp="1" noChangeArrowheads="1"/>
          </p:cNvSpPr>
          <p:nvPr>
            <p:ph type="body" idx="1"/>
          </p:nvPr>
        </p:nvSpPr>
        <p:spPr/>
        <p:txBody>
          <a:bodyPr rIns="228600"/>
          <a:lstStyle/>
          <a:p>
            <a:pPr eaLnBrk="1" hangingPunct="1">
              <a:spcBef>
                <a:spcPct val="35000"/>
              </a:spcBef>
            </a:pPr>
            <a:r>
              <a:rPr lang="en-US" altLang="en-US" b="1" dirty="0"/>
              <a:t>Head, Facial, Neck, and Spine Trauma</a:t>
            </a:r>
          </a:p>
          <a:p>
            <a:pPr lvl="1" eaLnBrk="1" hangingPunct="1">
              <a:spcBef>
                <a:spcPct val="35000"/>
              </a:spcBef>
            </a:pPr>
            <a:r>
              <a:rPr lang="en-US" altLang="en-US" sz="2200" dirty="0"/>
              <a:t>Recognition and management of</a:t>
            </a:r>
          </a:p>
          <a:p>
            <a:pPr lvl="2" eaLnBrk="1" hangingPunct="1"/>
            <a:r>
              <a:rPr lang="en-US" altLang="en-US" sz="2000" dirty="0"/>
              <a:t>Life threats</a:t>
            </a:r>
          </a:p>
          <a:p>
            <a:pPr lvl="1" eaLnBrk="1" hangingPunct="1">
              <a:spcBef>
                <a:spcPct val="35000"/>
              </a:spcBef>
            </a:pPr>
            <a:r>
              <a:rPr lang="en-US" altLang="en-US" sz="2200" dirty="0"/>
              <a:t>Pathophysiology, assessment, and management of</a:t>
            </a:r>
          </a:p>
          <a:p>
            <a:pPr lvl="2" eaLnBrk="1" hangingPunct="1"/>
            <a:r>
              <a:rPr lang="en-US" altLang="en-US" sz="2000" dirty="0"/>
              <a:t>Penetrating neck trauma</a:t>
            </a:r>
          </a:p>
          <a:p>
            <a:pPr lvl="2" eaLnBrk="1" hangingPunct="1"/>
            <a:r>
              <a:rPr lang="en-US" altLang="en-US" sz="2000" dirty="0"/>
              <a:t>Laryngotracheal injuries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a:lnSpc>
                <a:spcPct val="85000"/>
              </a:lnSpc>
              <a:defRPr/>
            </a:pPr>
            <a:r>
              <a:rPr lang="en-US" dirty="0">
                <a:cs typeface="+mj-cs"/>
              </a:rPr>
              <a:t>Emergency Medical Care </a:t>
            </a:r>
            <a:r>
              <a:rPr lang="en-US" sz="2000" b="0" dirty="0">
                <a:cs typeface="+mj-cs"/>
              </a:rPr>
              <a:t>(5 of 5)</a:t>
            </a:r>
          </a:p>
        </p:txBody>
      </p:sp>
      <p:sp>
        <p:nvSpPr>
          <p:cNvPr id="57347" name="Content Placeholder 2"/>
          <p:cNvSpPr>
            <a:spLocks noGrp="1"/>
          </p:cNvSpPr>
          <p:nvPr>
            <p:ph type="body" idx="1"/>
          </p:nvPr>
        </p:nvSpPr>
        <p:spPr/>
        <p:txBody>
          <a:bodyPr rIns="228600"/>
          <a:lstStyle/>
          <a:p>
            <a:pPr>
              <a:spcBef>
                <a:spcPct val="35000"/>
              </a:spcBef>
            </a:pPr>
            <a:r>
              <a:rPr lang="en-US" altLang="en-US" dirty="0"/>
              <a:t>If the avulsed skin is still attached in a loose flap:</a:t>
            </a:r>
          </a:p>
          <a:p>
            <a:pPr lvl="1">
              <a:spcBef>
                <a:spcPct val="35000"/>
              </a:spcBef>
            </a:pPr>
            <a:r>
              <a:rPr lang="en-US" altLang="en-US" dirty="0"/>
              <a:t>Place the flap in position as close to normal as possible.</a:t>
            </a:r>
          </a:p>
          <a:p>
            <a:pPr lvl="1">
              <a:spcBef>
                <a:spcPct val="35000"/>
              </a:spcBef>
            </a:pPr>
            <a:r>
              <a:rPr lang="en-US" altLang="en-US" dirty="0"/>
              <a:t>Hold in place with a dry, sterile dressing.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a:lnSpc>
                <a:spcPct val="85000"/>
              </a:lnSpc>
              <a:defRPr/>
            </a:pPr>
            <a:r>
              <a:rPr lang="en-US" dirty="0">
                <a:cs typeface="+mj-cs"/>
              </a:rPr>
              <a:t>Injuries of the Eyes </a:t>
            </a:r>
            <a:r>
              <a:rPr lang="en-US" sz="2000" b="0" dirty="0">
                <a:cs typeface="+mj-cs"/>
              </a:rPr>
              <a:t>(1 of 18)</a:t>
            </a:r>
          </a:p>
        </p:txBody>
      </p:sp>
      <p:sp>
        <p:nvSpPr>
          <p:cNvPr id="58371" name="Content Placeholder 2"/>
          <p:cNvSpPr>
            <a:spLocks noGrp="1"/>
          </p:cNvSpPr>
          <p:nvPr>
            <p:ph type="body" idx="1"/>
          </p:nvPr>
        </p:nvSpPr>
        <p:spPr/>
        <p:txBody>
          <a:bodyPr rIns="228600"/>
          <a:lstStyle/>
          <a:p>
            <a:pPr>
              <a:spcBef>
                <a:spcPct val="35000"/>
              </a:spcBef>
            </a:pPr>
            <a:r>
              <a:rPr lang="en-US" altLang="en-US" dirty="0"/>
              <a:t>Eye injuries are common, particularly in sports.</a:t>
            </a:r>
          </a:p>
          <a:p>
            <a:pPr lvl="1">
              <a:spcBef>
                <a:spcPct val="35000"/>
              </a:spcBef>
            </a:pPr>
            <a:r>
              <a:rPr lang="en-US" altLang="en-US" dirty="0"/>
              <a:t>Can produce lifelong complications, including blindness</a:t>
            </a:r>
          </a:p>
          <a:p>
            <a:pPr>
              <a:spcBef>
                <a:spcPct val="35000"/>
              </a:spcBef>
            </a:pPr>
            <a:r>
              <a:rPr lang="en-US" altLang="en-US" dirty="0"/>
              <a:t>After an injury, pupil reaction or shape and eye movement are disturbed.</a:t>
            </a:r>
          </a:p>
          <a:p>
            <a:pPr marL="457200" lvl="1" indent="0">
              <a:spcBef>
                <a:spcPct val="35000"/>
              </a:spcBef>
              <a:buNone/>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a:lnSpc>
                <a:spcPct val="85000"/>
              </a:lnSpc>
              <a:defRPr/>
            </a:pPr>
            <a:r>
              <a:rPr lang="en-US" dirty="0">
                <a:cs typeface="+mj-cs"/>
              </a:rPr>
              <a:t>Injuries of the Eyes </a:t>
            </a:r>
            <a:r>
              <a:rPr lang="en-US" sz="2000" b="0" dirty="0">
                <a:cs typeface="+mj-cs"/>
              </a:rPr>
              <a:t>(2 of 18)</a:t>
            </a:r>
          </a:p>
        </p:txBody>
      </p:sp>
      <p:sp>
        <p:nvSpPr>
          <p:cNvPr id="59395" name="Content Placeholder 2"/>
          <p:cNvSpPr>
            <a:spLocks noGrp="1"/>
          </p:cNvSpPr>
          <p:nvPr>
            <p:ph type="body" idx="1"/>
          </p:nvPr>
        </p:nvSpPr>
        <p:spPr>
          <a:xfrm>
            <a:off x="914400" y="1447800"/>
            <a:ext cx="10769600" cy="4800600"/>
          </a:xfrm>
        </p:spPr>
        <p:txBody>
          <a:bodyPr rIns="228600"/>
          <a:lstStyle/>
          <a:p>
            <a:pPr>
              <a:spcBef>
                <a:spcPct val="35000"/>
              </a:spcBef>
            </a:pPr>
            <a:r>
              <a:rPr lang="en-US" altLang="en-US" dirty="0"/>
              <a:t>Treatment starts with a thorough examination.</a:t>
            </a:r>
          </a:p>
          <a:p>
            <a:pPr lvl="1">
              <a:spcBef>
                <a:spcPct val="35000"/>
              </a:spcBef>
            </a:pPr>
            <a:r>
              <a:rPr lang="en-US" altLang="en-US" dirty="0"/>
              <a:t>Always use standard precautions.</a:t>
            </a:r>
          </a:p>
          <a:p>
            <a:pPr lvl="1">
              <a:spcBef>
                <a:spcPct val="35000"/>
              </a:spcBef>
            </a:pPr>
            <a:r>
              <a:rPr lang="en-US" altLang="en-US" dirty="0"/>
              <a:t>Take care not to aggravate any problems.</a:t>
            </a:r>
          </a:p>
          <a:p>
            <a:pPr lvl="1">
              <a:spcBef>
                <a:spcPct val="35000"/>
              </a:spcBef>
            </a:pPr>
            <a:r>
              <a:rPr lang="en-US" altLang="en-US" dirty="0"/>
              <a:t>Look for abnormalities or conditions that may suggest the nature of the injury.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a:lnSpc>
                <a:spcPct val="85000"/>
              </a:lnSpc>
              <a:defRPr/>
            </a:pPr>
            <a:r>
              <a:rPr lang="en-US" dirty="0">
                <a:cs typeface="+mj-cs"/>
              </a:rPr>
              <a:t>Injuries of the Eyes </a:t>
            </a:r>
            <a:r>
              <a:rPr lang="en-US" sz="2000" b="0" dirty="0">
                <a:cs typeface="+mj-cs"/>
              </a:rPr>
              <a:t>(3 of 18)</a:t>
            </a:r>
          </a:p>
        </p:txBody>
      </p:sp>
      <p:sp>
        <p:nvSpPr>
          <p:cNvPr id="60419" name="Content Placeholder 2"/>
          <p:cNvSpPr>
            <a:spLocks noGrp="1"/>
          </p:cNvSpPr>
          <p:nvPr>
            <p:ph type="body" idx="1"/>
          </p:nvPr>
        </p:nvSpPr>
        <p:spPr/>
        <p:txBody>
          <a:bodyPr rIns="228600"/>
          <a:lstStyle/>
          <a:p>
            <a:pPr>
              <a:spcBef>
                <a:spcPct val="35000"/>
              </a:spcBef>
            </a:pPr>
            <a:r>
              <a:rPr lang="en-US" altLang="en-US" dirty="0"/>
              <a:t>Foreign objects</a:t>
            </a:r>
          </a:p>
          <a:p>
            <a:pPr lvl="1">
              <a:spcBef>
                <a:spcPct val="35000"/>
              </a:spcBef>
            </a:pPr>
            <a:r>
              <a:rPr lang="en-US" altLang="en-US" dirty="0"/>
              <a:t>The orbit protects the eye from the penetration of large objects.</a:t>
            </a:r>
          </a:p>
          <a:p>
            <a:pPr lvl="1">
              <a:spcBef>
                <a:spcPct val="35000"/>
              </a:spcBef>
            </a:pPr>
            <a:r>
              <a:rPr lang="en-US" altLang="en-US" dirty="0"/>
              <a:t>Even a small object may produce severe irritation.</a:t>
            </a:r>
          </a:p>
          <a:p>
            <a:pPr lvl="1">
              <a:spcBef>
                <a:spcPct val="35000"/>
              </a:spcBef>
            </a:pPr>
            <a:r>
              <a:rPr lang="en-US" altLang="en-US" dirty="0"/>
              <a:t>Irrigation with a sterile saline solution will frequently flush away loose particles.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a:lnSpc>
                <a:spcPct val="85000"/>
              </a:lnSpc>
              <a:defRPr/>
            </a:pPr>
            <a:r>
              <a:rPr lang="en-US" dirty="0">
                <a:cs typeface="+mj-cs"/>
              </a:rPr>
              <a:t>Injuries of the Eyes </a:t>
            </a:r>
            <a:r>
              <a:rPr lang="en-US" sz="2000" b="0" dirty="0">
                <a:cs typeface="+mj-cs"/>
              </a:rPr>
              <a:t>(4 of 18)</a:t>
            </a:r>
          </a:p>
        </p:txBody>
      </p:sp>
      <p:sp>
        <p:nvSpPr>
          <p:cNvPr id="61443" name="Content Placeholder 2"/>
          <p:cNvSpPr>
            <a:spLocks noGrp="1"/>
          </p:cNvSpPr>
          <p:nvPr>
            <p:ph type="body" idx="1"/>
          </p:nvPr>
        </p:nvSpPr>
        <p:spPr/>
        <p:txBody>
          <a:bodyPr rIns="228600"/>
          <a:lstStyle/>
          <a:p>
            <a:pPr>
              <a:spcBef>
                <a:spcPct val="35000"/>
              </a:spcBef>
            </a:pPr>
            <a:r>
              <a:rPr lang="en-US" altLang="en-US" dirty="0"/>
              <a:t>Foreign objects (cont</a:t>
            </a:r>
            <a:r>
              <a:rPr lang="ja-JP" altLang="en-US" dirty="0"/>
              <a:t>’</a:t>
            </a:r>
            <a:r>
              <a:rPr lang="en-US" altLang="ja-JP" dirty="0"/>
              <a:t>d)</a:t>
            </a:r>
          </a:p>
          <a:p>
            <a:pPr lvl="1">
              <a:spcBef>
                <a:spcPct val="35000"/>
              </a:spcBef>
            </a:pPr>
            <a:r>
              <a:rPr lang="en-US" altLang="en-US" dirty="0"/>
              <a:t>Always flush from the nose side of the eye toward the outside to avoid flushing material into the other eye.</a:t>
            </a:r>
          </a:p>
        </p:txBody>
      </p:sp>
      <p:pic>
        <p:nvPicPr>
          <p:cNvPr id="8194" name="Picture 2" descr="Two gloved hands helping keep a person's eyes wide open while water is oozing out of the ey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7274" y="2881820"/>
            <a:ext cx="4305300" cy="28732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554388" y="5777931"/>
            <a:ext cx="2872902"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American Academy of </a:t>
            </a:r>
            <a:r>
              <a:rPr lang="en-US" sz="1000" dirty="0" err="1">
                <a:latin typeface="Arial" panose="020B0604020202020204" pitchFamily="34" charset="0"/>
                <a:cs typeface="Arial" panose="020B0604020202020204" pitchFamily="34" charset="0"/>
              </a:rPr>
              <a:t>Orthopaedic</a:t>
            </a:r>
            <a:r>
              <a:rPr lang="en-US" sz="1000" dirty="0">
                <a:latin typeface="Arial" panose="020B0604020202020204" pitchFamily="34" charset="0"/>
                <a:cs typeface="Arial" panose="020B0604020202020204" pitchFamily="34" charset="0"/>
              </a:rPr>
              <a:t> Surgeons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pPr>
              <a:lnSpc>
                <a:spcPct val="85000"/>
              </a:lnSpc>
              <a:defRPr/>
            </a:pPr>
            <a:r>
              <a:rPr lang="en-US" dirty="0">
                <a:cs typeface="+mj-cs"/>
              </a:rPr>
              <a:t>Injuries of the Eyes </a:t>
            </a:r>
            <a:r>
              <a:rPr lang="en-US" sz="2000" b="0" dirty="0">
                <a:cs typeface="+mj-cs"/>
              </a:rPr>
              <a:t>(5 of 18)</a:t>
            </a:r>
          </a:p>
        </p:txBody>
      </p:sp>
      <p:sp>
        <p:nvSpPr>
          <p:cNvPr id="62467" name="Rectangle 3"/>
          <p:cNvSpPr>
            <a:spLocks noGrp="1" noChangeArrowheads="1"/>
          </p:cNvSpPr>
          <p:nvPr>
            <p:ph type="body" idx="1"/>
          </p:nvPr>
        </p:nvSpPr>
        <p:spPr/>
        <p:txBody>
          <a:bodyPr rIns="228600"/>
          <a:lstStyle/>
          <a:p>
            <a:pPr>
              <a:spcBef>
                <a:spcPct val="35000"/>
              </a:spcBef>
            </a:pPr>
            <a:r>
              <a:rPr lang="en-US" altLang="en-US" dirty="0"/>
              <a:t>Foreign objects (cont</a:t>
            </a:r>
            <a:r>
              <a:rPr lang="ja-JP" altLang="en-US" dirty="0"/>
              <a:t>’</a:t>
            </a:r>
            <a:r>
              <a:rPr lang="en-US" altLang="ja-JP" dirty="0"/>
              <a:t>d)</a:t>
            </a:r>
          </a:p>
          <a:p>
            <a:pPr lvl="1">
              <a:spcBef>
                <a:spcPct val="35000"/>
              </a:spcBef>
            </a:pPr>
            <a:r>
              <a:rPr lang="en-US" altLang="en-US" dirty="0"/>
              <a:t>A foreign body will leave a small abrasion on the conjunctiva.</a:t>
            </a:r>
          </a:p>
          <a:p>
            <a:pPr lvl="1">
              <a:spcBef>
                <a:spcPct val="35000"/>
              </a:spcBef>
            </a:pPr>
            <a:r>
              <a:rPr lang="en-US" altLang="en-US" dirty="0"/>
              <a:t>Gentle irrigation may not wash out foreign bodies stuck to the cornea or lying under the upper eyelid.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pPr>
              <a:lnSpc>
                <a:spcPct val="85000"/>
              </a:lnSpc>
              <a:defRPr/>
            </a:pPr>
            <a:r>
              <a:rPr lang="en-US" dirty="0">
                <a:cs typeface="+mj-cs"/>
              </a:rPr>
              <a:t>Injuries of the Eyes </a:t>
            </a:r>
            <a:r>
              <a:rPr lang="en-US" sz="2000" b="0" dirty="0">
                <a:cs typeface="+mj-cs"/>
              </a:rPr>
              <a:t>(6 of 18)</a:t>
            </a:r>
          </a:p>
        </p:txBody>
      </p:sp>
      <p:sp>
        <p:nvSpPr>
          <p:cNvPr id="63491" name="Rectangle 3"/>
          <p:cNvSpPr>
            <a:spLocks noGrp="1" noChangeArrowheads="1"/>
          </p:cNvSpPr>
          <p:nvPr>
            <p:ph type="body" idx="1"/>
          </p:nvPr>
        </p:nvSpPr>
        <p:spPr/>
        <p:txBody>
          <a:bodyPr rIns="228600"/>
          <a:lstStyle/>
          <a:p>
            <a:pPr>
              <a:spcBef>
                <a:spcPct val="35000"/>
              </a:spcBef>
            </a:pPr>
            <a:r>
              <a:rPr lang="en-US" altLang="en-US" dirty="0"/>
              <a:t>Foreign objects (cont</a:t>
            </a:r>
            <a:r>
              <a:rPr lang="ja-JP" altLang="en-US" dirty="0"/>
              <a:t>’</a:t>
            </a:r>
            <a:r>
              <a:rPr lang="en-US" altLang="ja-JP" dirty="0"/>
              <a:t>d)</a:t>
            </a:r>
          </a:p>
          <a:p>
            <a:pPr lvl="1">
              <a:spcBef>
                <a:spcPct val="35000"/>
              </a:spcBef>
            </a:pPr>
            <a:r>
              <a:rPr lang="en-US" altLang="en-US" dirty="0"/>
              <a:t>Foreign bodies may be impaled in the eye.</a:t>
            </a:r>
          </a:p>
          <a:p>
            <a:pPr lvl="1">
              <a:spcBef>
                <a:spcPct val="35000"/>
              </a:spcBef>
            </a:pPr>
            <a:r>
              <a:rPr lang="en-US" altLang="en-US" dirty="0"/>
              <a:t>Bandage the object in place to support it.</a:t>
            </a:r>
          </a:p>
          <a:p>
            <a:pPr lvl="1">
              <a:spcBef>
                <a:spcPct val="35000"/>
              </a:spcBef>
            </a:pPr>
            <a:r>
              <a:rPr lang="en-US" altLang="en-US" dirty="0"/>
              <a:t>Cover the eye with a moist, sterile dressing.</a:t>
            </a:r>
          </a:p>
          <a:p>
            <a:pPr lvl="1">
              <a:spcBef>
                <a:spcPct val="35000"/>
              </a:spcBef>
            </a:pPr>
            <a:r>
              <a:rPr lang="en-US" altLang="en-US" dirty="0"/>
              <a:t>Surround the object with a doughnut-shaped collar.</a:t>
            </a:r>
          </a:p>
          <a:p>
            <a:pPr lvl="1">
              <a:spcBef>
                <a:spcPct val="35000"/>
              </a:spcBef>
            </a:pPr>
            <a:r>
              <a:rPr lang="en-US" altLang="en-US" dirty="0"/>
              <a:t>When you see or suspect an impaled object(s) in the eye, bandage both eyes with soft, bulky dressings to prevent further injury.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a:lnSpc>
                <a:spcPct val="85000"/>
              </a:lnSpc>
              <a:defRPr/>
            </a:pPr>
            <a:r>
              <a:rPr lang="en-US" dirty="0">
                <a:cs typeface="+mj-cs"/>
              </a:rPr>
              <a:t>Injuries of the Eyes </a:t>
            </a:r>
            <a:r>
              <a:rPr lang="en-US" sz="2000" b="0" dirty="0">
                <a:cs typeface="+mj-cs"/>
              </a:rPr>
              <a:t>(7 of 18)</a:t>
            </a:r>
          </a:p>
        </p:txBody>
      </p:sp>
      <p:sp>
        <p:nvSpPr>
          <p:cNvPr id="64515" name="Rectangle 3"/>
          <p:cNvSpPr>
            <a:spLocks noGrp="1" noChangeArrowheads="1"/>
          </p:cNvSpPr>
          <p:nvPr>
            <p:ph type="body" idx="1"/>
          </p:nvPr>
        </p:nvSpPr>
        <p:spPr>
          <a:xfrm>
            <a:off x="925830" y="1490870"/>
            <a:ext cx="9792970" cy="4699047"/>
          </a:xfrm>
        </p:spPr>
        <p:txBody>
          <a:bodyPr rIns="228600"/>
          <a:lstStyle/>
          <a:p>
            <a:pPr>
              <a:spcBef>
                <a:spcPct val="35000"/>
              </a:spcBef>
            </a:pPr>
            <a:r>
              <a:rPr lang="en-US" altLang="en-US" dirty="0"/>
              <a:t>Burns of the eye</a:t>
            </a:r>
          </a:p>
          <a:p>
            <a:pPr lvl="1">
              <a:spcBef>
                <a:spcPct val="35000"/>
              </a:spcBef>
            </a:pPr>
            <a:r>
              <a:rPr lang="en-US" altLang="en-US" dirty="0"/>
              <a:t>Stop the burn and prevent further damage.</a:t>
            </a:r>
          </a:p>
          <a:p>
            <a:pPr>
              <a:spcBef>
                <a:spcPct val="35000"/>
              </a:spcBef>
            </a:pPr>
            <a:r>
              <a:rPr lang="en-US" altLang="en-US" dirty="0"/>
              <a:t>Chemical burns</a:t>
            </a:r>
          </a:p>
          <a:p>
            <a:pPr lvl="1">
              <a:spcBef>
                <a:spcPct val="35000"/>
              </a:spcBef>
            </a:pPr>
            <a:r>
              <a:rPr lang="en-US" altLang="en-US" dirty="0"/>
              <a:t>Usually caused by acid or alkaline solutions</a:t>
            </a:r>
          </a:p>
          <a:p>
            <a:pPr lvl="1">
              <a:spcBef>
                <a:spcPct val="35000"/>
              </a:spcBef>
            </a:pPr>
            <a:r>
              <a:rPr lang="en-US" altLang="en-US" dirty="0"/>
              <a:t>Flush the eye with water or saline.</a:t>
            </a:r>
          </a:p>
          <a:p>
            <a:pPr lvl="1">
              <a:spcBef>
                <a:spcPct val="35000"/>
              </a:spcBef>
            </a:pPr>
            <a:r>
              <a:rPr lang="en-US" altLang="en-US" dirty="0"/>
              <a:t>Direct the greatest amount of irrigating solution or water into the eye as gently as possible.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lstStyle/>
          <a:p>
            <a:pPr>
              <a:lnSpc>
                <a:spcPct val="85000"/>
              </a:lnSpc>
              <a:defRPr/>
            </a:pPr>
            <a:r>
              <a:rPr lang="en-US" dirty="0">
                <a:cs typeface="+mj-cs"/>
              </a:rPr>
              <a:t>Injuries of the Eyes </a:t>
            </a:r>
            <a:r>
              <a:rPr lang="en-US" sz="2000" b="0" dirty="0">
                <a:cs typeface="+mj-cs"/>
              </a:rPr>
              <a:t>(8 of 18)</a:t>
            </a:r>
          </a:p>
        </p:txBody>
      </p:sp>
      <p:pic>
        <p:nvPicPr>
          <p:cNvPr id="9218" name="Picture 2" descr="First photo of two gloved hands helping keep a person's eyes wide open while water is oozing out of the eyes. Second photo of a woman placing her eyes under the sink water. Third photo of two gloved hands pouring water from a bottle over a person's eyes. Fourth photo of two gloved hands holding a person's face while holding their eyes open and aiming their face toward a water filled basin. &#10;" title="A series of four photos depicting ways to deal with an injured ey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6135" y="1473200"/>
            <a:ext cx="5740330" cy="397351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740025" y="5380672"/>
            <a:ext cx="6575425" cy="1200329"/>
          </a:xfrm>
          <a:prstGeom prst="rect">
            <a:avLst/>
          </a:prstGeom>
        </p:spPr>
        <p:txBody>
          <a:bodyPr wrap="square">
            <a:spAutoFit/>
          </a:bodyPr>
          <a:lstStyle/>
          <a:p>
            <a:r>
              <a:rPr lang="en-US" b="1" dirty="0"/>
              <a:t>FIGURE 28-17 </a:t>
            </a:r>
            <a:r>
              <a:rPr lang="en-US" dirty="0"/>
              <a:t>The following are four ways to effectively irrigate the eye. </a:t>
            </a:r>
            <a:r>
              <a:rPr lang="en-US" b="1" dirty="0"/>
              <a:t>A. </a:t>
            </a:r>
            <a:r>
              <a:rPr lang="en-US" dirty="0"/>
              <a:t>Nasal cannula. </a:t>
            </a:r>
            <a:r>
              <a:rPr lang="en-US" b="1" dirty="0"/>
              <a:t>B. </a:t>
            </a:r>
            <a:r>
              <a:rPr lang="en-US" dirty="0"/>
              <a:t>Shower. </a:t>
            </a:r>
            <a:r>
              <a:rPr lang="en-US" b="1" dirty="0"/>
              <a:t>C. </a:t>
            </a:r>
            <a:r>
              <a:rPr lang="en-US" dirty="0"/>
              <a:t>Bottle. </a:t>
            </a:r>
            <a:r>
              <a:rPr lang="en-US" b="1" dirty="0"/>
              <a:t>D. </a:t>
            </a:r>
            <a:r>
              <a:rPr lang="en-US" dirty="0"/>
              <a:t>Basin.</a:t>
            </a:r>
          </a:p>
          <a:p>
            <a:r>
              <a:rPr lang="en-US" dirty="0"/>
              <a:t>Remember, you must protect the uninjured eye from the irrigating solution to prevent exposure of the unaffected eye to the substance.</a:t>
            </a:r>
          </a:p>
        </p:txBody>
      </p:sp>
      <p:sp>
        <p:nvSpPr>
          <p:cNvPr id="3" name="Rectangle 2"/>
          <p:cNvSpPr/>
          <p:nvPr/>
        </p:nvSpPr>
        <p:spPr>
          <a:xfrm>
            <a:off x="2740025" y="6572934"/>
            <a:ext cx="6096000" cy="246221"/>
          </a:xfrm>
          <a:prstGeom prst="rect">
            <a:avLst/>
          </a:prstGeom>
        </p:spPr>
        <p:txBody>
          <a:bodyPr>
            <a:spAutoFit/>
          </a:bodyPr>
          <a:lstStyle/>
          <a:p>
            <a:r>
              <a:rPr lang="en-US" sz="1000" b="1" dirty="0">
                <a:latin typeface="Arial" panose="020B0604020202020204" pitchFamily="34" charset="0"/>
                <a:cs typeface="Arial" panose="020B0604020202020204" pitchFamily="34" charset="0"/>
              </a:rPr>
              <a:t>A, C: </a:t>
            </a:r>
            <a:r>
              <a:rPr lang="en-US" sz="1000" dirty="0">
                <a:latin typeface="Arial" panose="020B0604020202020204" pitchFamily="34" charset="0"/>
                <a:cs typeface="Arial" panose="020B0604020202020204" pitchFamily="34" charset="0"/>
              </a:rPr>
              <a:t>© American Academy of </a:t>
            </a:r>
            <a:r>
              <a:rPr lang="en-US" sz="1000" dirty="0" err="1">
                <a:latin typeface="Arial" panose="020B0604020202020204" pitchFamily="34" charset="0"/>
                <a:cs typeface="Arial" panose="020B0604020202020204" pitchFamily="34" charset="0"/>
              </a:rPr>
              <a:t>Orthopaedic</a:t>
            </a:r>
            <a:r>
              <a:rPr lang="en-US" sz="1000" dirty="0">
                <a:latin typeface="Arial" panose="020B0604020202020204" pitchFamily="34" charset="0"/>
                <a:cs typeface="Arial" panose="020B0604020202020204" pitchFamily="34" charset="0"/>
              </a:rPr>
              <a:t> Surgeons; </a:t>
            </a:r>
            <a:r>
              <a:rPr lang="en-US" sz="1000" b="1" dirty="0">
                <a:latin typeface="Arial" panose="020B0604020202020204" pitchFamily="34" charset="0"/>
                <a:cs typeface="Arial" panose="020B0604020202020204" pitchFamily="34" charset="0"/>
              </a:rPr>
              <a:t>B, D: </a:t>
            </a:r>
            <a:r>
              <a:rPr lang="en-US" sz="1000" dirty="0">
                <a:latin typeface="Arial" panose="020B0604020202020204" pitchFamily="34" charset="0"/>
                <a:cs typeface="Arial" panose="020B0604020202020204" pitchFamily="34" charset="0"/>
              </a:rPr>
              <a:t>© Jones &amp; Bartlett Learning.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lstStyle/>
          <a:p>
            <a:pPr>
              <a:lnSpc>
                <a:spcPct val="85000"/>
              </a:lnSpc>
              <a:defRPr/>
            </a:pPr>
            <a:r>
              <a:rPr lang="en-US" dirty="0">
                <a:cs typeface="+mj-cs"/>
              </a:rPr>
              <a:t>Injuries of the Eyes </a:t>
            </a:r>
            <a:r>
              <a:rPr lang="en-US" sz="2000" b="0" dirty="0">
                <a:cs typeface="+mj-cs"/>
              </a:rPr>
              <a:t>(9 of 18)</a:t>
            </a:r>
          </a:p>
        </p:txBody>
      </p:sp>
      <p:sp>
        <p:nvSpPr>
          <p:cNvPr id="66563" name="Rectangle 3"/>
          <p:cNvSpPr>
            <a:spLocks noGrp="1" noChangeArrowheads="1"/>
          </p:cNvSpPr>
          <p:nvPr>
            <p:ph type="body" idx="1"/>
          </p:nvPr>
        </p:nvSpPr>
        <p:spPr/>
        <p:txBody>
          <a:bodyPr rIns="228600"/>
          <a:lstStyle/>
          <a:p>
            <a:pPr>
              <a:spcBef>
                <a:spcPct val="35000"/>
              </a:spcBef>
            </a:pPr>
            <a:r>
              <a:rPr lang="en-US" altLang="en-US" dirty="0"/>
              <a:t>Chemical burns (cont</a:t>
            </a:r>
            <a:r>
              <a:rPr lang="ja-JP" altLang="en-US" dirty="0"/>
              <a:t>’</a:t>
            </a:r>
            <a:r>
              <a:rPr lang="en-US" altLang="ja-JP" dirty="0"/>
              <a:t>d)</a:t>
            </a:r>
          </a:p>
          <a:p>
            <a:pPr lvl="1">
              <a:spcBef>
                <a:spcPct val="35000"/>
              </a:spcBef>
            </a:pPr>
            <a:r>
              <a:rPr lang="en-US" altLang="en-US" dirty="0"/>
              <a:t>You may have to force the lids open.</a:t>
            </a:r>
          </a:p>
          <a:p>
            <a:pPr lvl="1">
              <a:spcBef>
                <a:spcPct val="35000"/>
              </a:spcBef>
            </a:pPr>
            <a:r>
              <a:rPr lang="en-US" altLang="en-US" dirty="0"/>
              <a:t>Flush from the inner to outside corner. </a:t>
            </a:r>
          </a:p>
          <a:p>
            <a:pPr lvl="1">
              <a:spcBef>
                <a:spcPct val="35000"/>
              </a:spcBef>
            </a:pPr>
            <a:r>
              <a:rPr lang="en-US" altLang="en-US" dirty="0"/>
              <a:t>If the burn was caused by an alkali or a strong acid, irrigate continuously for at least 20 minutes.</a:t>
            </a:r>
          </a:p>
          <a:p>
            <a:pPr lvl="1">
              <a:spcBef>
                <a:spcPct val="35000"/>
              </a:spcBef>
            </a:pPr>
            <a:r>
              <a:rPr lang="en-US" altLang="en-US" dirty="0"/>
              <a:t>After irrigation, apply a clean, dry dressing to cover the eye and transport.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lnSpc>
                <a:spcPct val="85000"/>
              </a:lnSpc>
            </a:pPr>
            <a:r>
              <a:rPr lang="en-US" altLang="en-US" dirty="0"/>
              <a:t>National EMS Education Standard Competencies </a:t>
            </a:r>
            <a:r>
              <a:rPr lang="en-US" altLang="en-US" sz="2000" b="0" dirty="0"/>
              <a:t>(5 of 5)</a:t>
            </a:r>
          </a:p>
        </p:txBody>
      </p:sp>
      <p:sp>
        <p:nvSpPr>
          <p:cNvPr id="8195" name="Rectangle 3"/>
          <p:cNvSpPr>
            <a:spLocks noGrp="1" noChangeArrowheads="1"/>
          </p:cNvSpPr>
          <p:nvPr>
            <p:ph type="body" idx="1"/>
          </p:nvPr>
        </p:nvSpPr>
        <p:spPr>
          <a:xfrm>
            <a:off x="914400" y="1473200"/>
            <a:ext cx="10363200" cy="4800600"/>
          </a:xfrm>
        </p:spPr>
        <p:txBody>
          <a:bodyPr rIns="228600"/>
          <a:lstStyle/>
          <a:p>
            <a:pPr eaLnBrk="1" hangingPunct="1">
              <a:spcBef>
                <a:spcPct val="35000"/>
              </a:spcBef>
            </a:pPr>
            <a:r>
              <a:rPr lang="en-US" altLang="en-US" b="1" dirty="0"/>
              <a:t>Head, Facial, Neck, and Spine Trauma (cont</a:t>
            </a:r>
            <a:r>
              <a:rPr lang="ja-JP" altLang="en-US" b="1" dirty="0"/>
              <a:t>’</a:t>
            </a:r>
            <a:r>
              <a:rPr lang="en-US" altLang="ja-JP" b="1" dirty="0"/>
              <a:t>d)</a:t>
            </a:r>
            <a:endParaRPr lang="en-US" altLang="ja-JP" dirty="0"/>
          </a:p>
          <a:p>
            <a:pPr lvl="1" eaLnBrk="1" hangingPunct="1">
              <a:spcBef>
                <a:spcPct val="35000"/>
              </a:spcBef>
            </a:pPr>
            <a:r>
              <a:rPr lang="en-US" altLang="en-US" sz="2200" dirty="0"/>
              <a:t>Pathophysiology, assessment, and management of (cont</a:t>
            </a:r>
            <a:r>
              <a:rPr lang="ja-JP" altLang="en-US" sz="2200" dirty="0"/>
              <a:t>’</a:t>
            </a:r>
            <a:r>
              <a:rPr lang="en-US" altLang="ja-JP" sz="2200" dirty="0"/>
              <a:t>d)</a:t>
            </a:r>
          </a:p>
          <a:p>
            <a:pPr lvl="2" eaLnBrk="1" hangingPunct="1"/>
            <a:r>
              <a:rPr lang="en-US" altLang="en-US" sz="2000" dirty="0"/>
              <a:t>Facial fractures</a:t>
            </a:r>
          </a:p>
          <a:p>
            <a:pPr lvl="2" eaLnBrk="1" hangingPunct="1"/>
            <a:r>
              <a:rPr lang="en-US" altLang="en-US" sz="2000" dirty="0"/>
              <a:t>Foreign bodies in the eyes</a:t>
            </a:r>
          </a:p>
          <a:p>
            <a:pPr lvl="2" eaLnBrk="1" hangingPunct="1"/>
            <a:r>
              <a:rPr lang="en-US" altLang="en-US" sz="2000" dirty="0"/>
              <a:t>Dental trauma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pPr>
              <a:lnSpc>
                <a:spcPct val="85000"/>
              </a:lnSpc>
              <a:defRPr/>
            </a:pPr>
            <a:r>
              <a:rPr lang="en-US" dirty="0">
                <a:cs typeface="+mj-cs"/>
              </a:rPr>
              <a:t>Injuries of the Eyes </a:t>
            </a:r>
            <a:r>
              <a:rPr lang="en-US" sz="2000" b="0" dirty="0">
                <a:cs typeface="+mj-cs"/>
              </a:rPr>
              <a:t>(10 of 18)</a:t>
            </a:r>
          </a:p>
        </p:txBody>
      </p:sp>
      <p:sp>
        <p:nvSpPr>
          <p:cNvPr id="67587" name="Rectangle 3"/>
          <p:cNvSpPr>
            <a:spLocks noGrp="1" noChangeArrowheads="1"/>
          </p:cNvSpPr>
          <p:nvPr>
            <p:ph type="body" idx="1"/>
          </p:nvPr>
        </p:nvSpPr>
        <p:spPr/>
        <p:txBody>
          <a:bodyPr rIns="228600"/>
          <a:lstStyle/>
          <a:p>
            <a:pPr>
              <a:spcBef>
                <a:spcPct val="35000"/>
              </a:spcBef>
            </a:pPr>
            <a:r>
              <a:rPr lang="en-US" altLang="en-US" dirty="0"/>
              <a:t>Thermal burns</a:t>
            </a:r>
          </a:p>
          <a:p>
            <a:pPr lvl="1">
              <a:spcBef>
                <a:spcPct val="35000"/>
              </a:spcBef>
            </a:pPr>
            <a:r>
              <a:rPr lang="en-US" altLang="en-US" dirty="0"/>
              <a:t>During a fire, the eyes will close to protect from heat, and the eyelids will burn.</a:t>
            </a:r>
          </a:p>
          <a:p>
            <a:pPr lvl="1">
              <a:spcBef>
                <a:spcPct val="35000"/>
              </a:spcBef>
            </a:pPr>
            <a:r>
              <a:rPr lang="en-US" altLang="en-US" dirty="0"/>
              <a:t>Transport promptly without further examination.</a:t>
            </a:r>
          </a:p>
          <a:p>
            <a:pPr lvl="1">
              <a:spcBef>
                <a:spcPct val="35000"/>
              </a:spcBef>
            </a:pPr>
            <a:r>
              <a:rPr lang="en-US" altLang="en-US" dirty="0"/>
              <a:t>Cover both eyes with a sterile dressing moistened with sterile saline.</a:t>
            </a:r>
          </a:p>
          <a:p>
            <a:pPr lvl="1">
              <a:spcBef>
                <a:spcPct val="35000"/>
              </a:spcBef>
            </a:pPr>
            <a:r>
              <a:rPr lang="en-US" altLang="en-US" dirty="0"/>
              <a:t>Apply eye shields over the dressing.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a:lnSpc>
                <a:spcPct val="85000"/>
              </a:lnSpc>
              <a:defRPr/>
            </a:pPr>
            <a:r>
              <a:rPr lang="en-US" dirty="0">
                <a:cs typeface="+mj-cs"/>
              </a:rPr>
              <a:t>Injuries of the Eyes </a:t>
            </a:r>
            <a:r>
              <a:rPr lang="en-US" sz="2000" b="0" dirty="0">
                <a:cs typeface="+mj-cs"/>
              </a:rPr>
              <a:t>(11 of 18)</a:t>
            </a:r>
          </a:p>
        </p:txBody>
      </p:sp>
      <p:sp>
        <p:nvSpPr>
          <p:cNvPr id="68611" name="Rectangle 3"/>
          <p:cNvSpPr>
            <a:spLocks noGrp="1" noChangeArrowheads="1"/>
          </p:cNvSpPr>
          <p:nvPr>
            <p:ph type="body" idx="1"/>
          </p:nvPr>
        </p:nvSpPr>
        <p:spPr/>
        <p:txBody>
          <a:bodyPr rIns="228600"/>
          <a:lstStyle/>
          <a:p>
            <a:pPr>
              <a:spcBef>
                <a:spcPct val="35000"/>
              </a:spcBef>
            </a:pPr>
            <a:r>
              <a:rPr lang="en-US" altLang="en-US" dirty="0"/>
              <a:t>Light burns</a:t>
            </a:r>
          </a:p>
          <a:p>
            <a:pPr lvl="1">
              <a:spcBef>
                <a:spcPct val="35000"/>
              </a:spcBef>
            </a:pPr>
            <a:r>
              <a:rPr lang="en-US" altLang="en-US" dirty="0"/>
              <a:t>Infrared rays, eclipse light, and laser beams all can cause significant damage.</a:t>
            </a:r>
          </a:p>
          <a:p>
            <a:pPr lvl="1">
              <a:spcBef>
                <a:spcPct val="35000"/>
              </a:spcBef>
            </a:pPr>
            <a:r>
              <a:rPr lang="en-US" altLang="en-US" dirty="0"/>
              <a:t>Retinal injuries caused by exposure to light are generally not painful but may result in permanent damage.</a:t>
            </a:r>
          </a:p>
          <a:p>
            <a:pPr lvl="1">
              <a:spcBef>
                <a:spcPct val="35000"/>
              </a:spcBef>
            </a:pPr>
            <a:r>
              <a:rPr lang="en-US" altLang="en-US" dirty="0"/>
              <a:t>Severe conjunctivitis usually develops with redness, swelling, and excessive tears.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a:lnSpc>
                <a:spcPct val="85000"/>
              </a:lnSpc>
              <a:defRPr/>
            </a:pPr>
            <a:r>
              <a:rPr lang="en-US" dirty="0">
                <a:cs typeface="+mj-cs"/>
              </a:rPr>
              <a:t>Injuries of the Eyes </a:t>
            </a:r>
            <a:r>
              <a:rPr lang="en-US" sz="2000" b="0" dirty="0">
                <a:cs typeface="+mj-cs"/>
              </a:rPr>
              <a:t>(12 of 18)</a:t>
            </a:r>
          </a:p>
        </p:txBody>
      </p:sp>
      <p:sp>
        <p:nvSpPr>
          <p:cNvPr id="69635" name="Content Placeholder 2"/>
          <p:cNvSpPr>
            <a:spLocks noGrp="1"/>
          </p:cNvSpPr>
          <p:nvPr>
            <p:ph type="body" idx="1"/>
          </p:nvPr>
        </p:nvSpPr>
        <p:spPr/>
        <p:txBody>
          <a:bodyPr rIns="228600"/>
          <a:lstStyle/>
          <a:p>
            <a:pPr>
              <a:spcBef>
                <a:spcPct val="35000"/>
              </a:spcBef>
            </a:pPr>
            <a:r>
              <a:rPr lang="en-US" altLang="en-US" dirty="0"/>
              <a:t>Lacerations</a:t>
            </a:r>
          </a:p>
          <a:p>
            <a:pPr lvl="1">
              <a:spcBef>
                <a:spcPct val="35000"/>
              </a:spcBef>
            </a:pPr>
            <a:r>
              <a:rPr lang="en-US" altLang="en-US" dirty="0"/>
              <a:t>Require very careful repair to restore appearance and function</a:t>
            </a:r>
          </a:p>
          <a:p>
            <a:pPr lvl="1">
              <a:spcBef>
                <a:spcPct val="35000"/>
              </a:spcBef>
            </a:pPr>
            <a:r>
              <a:rPr lang="en-US" altLang="en-US" dirty="0"/>
              <a:t>Bleeding may be heavy, but it usually can be controlled with gentle, manual pressure.</a:t>
            </a:r>
          </a:p>
          <a:p>
            <a:pPr lvl="1">
              <a:spcBef>
                <a:spcPct val="35000"/>
              </a:spcBef>
            </a:pPr>
            <a:r>
              <a:rPr lang="en-US" altLang="en-US" dirty="0"/>
              <a:t>If there is a laceration of the globe itself, apply no pressure to the eye.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lstStyle/>
          <a:p>
            <a:pPr>
              <a:lnSpc>
                <a:spcPct val="85000"/>
              </a:lnSpc>
              <a:defRPr/>
            </a:pPr>
            <a:r>
              <a:rPr lang="en-US" dirty="0">
                <a:cs typeface="+mj-cs"/>
              </a:rPr>
              <a:t>Injuries of the Eyes </a:t>
            </a:r>
            <a:r>
              <a:rPr lang="en-US" sz="2000" b="0" dirty="0">
                <a:cs typeface="+mj-cs"/>
              </a:rPr>
              <a:t>(13 of 18)</a:t>
            </a:r>
          </a:p>
        </p:txBody>
      </p:sp>
      <p:sp>
        <p:nvSpPr>
          <p:cNvPr id="71683" name="Rectangle 3"/>
          <p:cNvSpPr>
            <a:spLocks noGrp="1" noChangeArrowheads="1"/>
          </p:cNvSpPr>
          <p:nvPr>
            <p:ph type="body" idx="1"/>
          </p:nvPr>
        </p:nvSpPr>
        <p:spPr/>
        <p:txBody>
          <a:bodyPr rIns="228600"/>
          <a:lstStyle/>
          <a:p>
            <a:pPr>
              <a:spcBef>
                <a:spcPct val="35000"/>
              </a:spcBef>
            </a:pPr>
            <a:r>
              <a:rPr lang="en-US" altLang="en-US" dirty="0"/>
              <a:t>Lacerations (cont</a:t>
            </a:r>
            <a:r>
              <a:rPr lang="ja-JP" altLang="en-US" dirty="0"/>
              <a:t>’</a:t>
            </a:r>
            <a:r>
              <a:rPr lang="en-US" altLang="ja-JP" dirty="0"/>
              <a:t>d)</a:t>
            </a:r>
          </a:p>
          <a:p>
            <a:pPr lvl="1">
              <a:spcBef>
                <a:spcPct val="35000"/>
              </a:spcBef>
            </a:pPr>
            <a:r>
              <a:rPr lang="en-US" altLang="en-US" dirty="0"/>
              <a:t>On rare occasions, the eyeball may be displaced from its socket.</a:t>
            </a:r>
          </a:p>
          <a:p>
            <a:pPr lvl="1">
              <a:spcBef>
                <a:spcPct val="35000"/>
              </a:spcBef>
            </a:pPr>
            <a:r>
              <a:rPr lang="en-US" altLang="en-US" dirty="0"/>
              <a:t>Do not attempt to reposition it.</a:t>
            </a:r>
          </a:p>
          <a:p>
            <a:pPr lvl="1">
              <a:spcBef>
                <a:spcPct val="35000"/>
              </a:spcBef>
            </a:pPr>
            <a:r>
              <a:rPr lang="en-US" altLang="en-US" dirty="0"/>
              <a:t>Cover the eye and stabilize it with a moist sterile dressing.</a:t>
            </a:r>
          </a:p>
          <a:p>
            <a:pPr lvl="1">
              <a:spcBef>
                <a:spcPct val="35000"/>
              </a:spcBef>
            </a:pPr>
            <a:r>
              <a:rPr lang="en-US" altLang="en-US" dirty="0"/>
              <a:t>Cover both eyes to prevent further injury.</a:t>
            </a:r>
          </a:p>
          <a:p>
            <a:pPr lvl="1">
              <a:spcBef>
                <a:spcPct val="35000"/>
              </a:spcBef>
            </a:pPr>
            <a:r>
              <a:rPr lang="en-US" altLang="en-US" dirty="0"/>
              <a:t>Have the patient lie supine.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a:lnSpc>
                <a:spcPct val="85000"/>
              </a:lnSpc>
              <a:defRPr/>
            </a:pPr>
            <a:r>
              <a:rPr lang="en-US" dirty="0">
                <a:cs typeface="+mj-cs"/>
              </a:rPr>
              <a:t>Injuries of the Eyes </a:t>
            </a:r>
            <a:r>
              <a:rPr lang="en-US" sz="2000" b="0" dirty="0">
                <a:cs typeface="+mj-cs"/>
              </a:rPr>
              <a:t>(14 of 18)</a:t>
            </a:r>
          </a:p>
        </p:txBody>
      </p:sp>
      <p:sp>
        <p:nvSpPr>
          <p:cNvPr id="72707" name="Content Placeholder 2"/>
          <p:cNvSpPr>
            <a:spLocks noGrp="1"/>
          </p:cNvSpPr>
          <p:nvPr>
            <p:ph type="body" idx="1"/>
          </p:nvPr>
        </p:nvSpPr>
        <p:spPr>
          <a:xfrm>
            <a:off x="925830" y="1490870"/>
            <a:ext cx="9678670" cy="4699047"/>
          </a:xfrm>
        </p:spPr>
        <p:txBody>
          <a:bodyPr rIns="228600"/>
          <a:lstStyle/>
          <a:p>
            <a:pPr>
              <a:spcBef>
                <a:spcPct val="35000"/>
              </a:spcBef>
            </a:pPr>
            <a:r>
              <a:rPr lang="en-US" altLang="en-US" dirty="0"/>
              <a:t>Blunt trauma</a:t>
            </a:r>
          </a:p>
          <a:p>
            <a:pPr lvl="1">
              <a:spcBef>
                <a:spcPct val="35000"/>
              </a:spcBef>
            </a:pPr>
            <a:r>
              <a:rPr lang="en-US" altLang="en-US" dirty="0"/>
              <a:t>Hyphema obscures all or part of the iris.</a:t>
            </a:r>
          </a:p>
          <a:p>
            <a:pPr lvl="1">
              <a:spcBef>
                <a:spcPct val="35000"/>
              </a:spcBef>
            </a:pPr>
            <a:r>
              <a:rPr lang="en-US" altLang="en-US" dirty="0"/>
              <a:t>An orbit fracture is a fracture of the bones that form the eye floor and support the globe.</a:t>
            </a:r>
          </a:p>
          <a:p>
            <a:pPr lvl="1">
              <a:spcBef>
                <a:spcPct val="35000"/>
              </a:spcBef>
            </a:pPr>
            <a:r>
              <a:rPr lang="en-US" altLang="en-US" dirty="0"/>
              <a:t>Retinal detachment is often seen in sports.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a:lnSpc>
                <a:spcPct val="85000"/>
              </a:lnSpc>
              <a:defRPr/>
            </a:pPr>
            <a:r>
              <a:rPr lang="en-US" dirty="0">
                <a:cs typeface="+mj-cs"/>
              </a:rPr>
              <a:t>Injuries of the Eyes </a:t>
            </a:r>
            <a:r>
              <a:rPr lang="en-US" sz="2000" b="0" dirty="0">
                <a:cs typeface="+mj-cs"/>
              </a:rPr>
              <a:t>(15 of 18)</a:t>
            </a:r>
          </a:p>
        </p:txBody>
      </p:sp>
      <p:sp>
        <p:nvSpPr>
          <p:cNvPr id="73731" name="Content Placeholder 2"/>
          <p:cNvSpPr>
            <a:spLocks noGrp="1"/>
          </p:cNvSpPr>
          <p:nvPr>
            <p:ph type="body" idx="1"/>
          </p:nvPr>
        </p:nvSpPr>
        <p:spPr/>
        <p:txBody>
          <a:bodyPr rIns="228600"/>
          <a:lstStyle/>
          <a:p>
            <a:pPr>
              <a:spcBef>
                <a:spcPct val="35000"/>
              </a:spcBef>
            </a:pPr>
            <a:r>
              <a:rPr lang="en-US" altLang="en-US" dirty="0"/>
              <a:t>Eye injuries following head injury</a:t>
            </a:r>
          </a:p>
          <a:p>
            <a:pPr lvl="1">
              <a:spcBef>
                <a:spcPct val="35000"/>
              </a:spcBef>
            </a:pPr>
            <a:r>
              <a:rPr lang="en-US" altLang="en-US" dirty="0"/>
              <a:t>Signs and symptoms of a possible head injury:</a:t>
            </a:r>
          </a:p>
          <a:p>
            <a:pPr lvl="2">
              <a:spcBef>
                <a:spcPts val="900"/>
              </a:spcBef>
            </a:pPr>
            <a:r>
              <a:rPr lang="en-US" altLang="en-US" sz="2000" dirty="0"/>
              <a:t>One pupil larger than the other</a:t>
            </a:r>
          </a:p>
          <a:p>
            <a:pPr lvl="2">
              <a:spcBef>
                <a:spcPts val="900"/>
              </a:spcBef>
            </a:pPr>
            <a:r>
              <a:rPr lang="en-US" altLang="en-US" sz="2000" dirty="0"/>
              <a:t>Eyes not moving together</a:t>
            </a:r>
          </a:p>
          <a:p>
            <a:pPr lvl="2">
              <a:spcBef>
                <a:spcPts val="900"/>
              </a:spcBef>
            </a:pPr>
            <a:r>
              <a:rPr lang="en-US" altLang="en-US" sz="2000" dirty="0"/>
              <a:t>Failure of the eyes to follow your finger</a:t>
            </a:r>
          </a:p>
          <a:p>
            <a:pPr lvl="2">
              <a:spcBef>
                <a:spcPts val="900"/>
              </a:spcBef>
            </a:pPr>
            <a:r>
              <a:rPr lang="en-US" altLang="en-US" sz="2000" dirty="0"/>
              <a:t>Bleeding under the conjunctiva</a:t>
            </a:r>
          </a:p>
          <a:p>
            <a:pPr lvl="2">
              <a:spcBef>
                <a:spcPts val="900"/>
              </a:spcBef>
            </a:pPr>
            <a:r>
              <a:rPr lang="en-US" altLang="en-US" sz="2000" dirty="0"/>
              <a:t>Protrusion or bulging of one eye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a:lnSpc>
                <a:spcPct val="85000"/>
              </a:lnSpc>
              <a:defRPr/>
            </a:pPr>
            <a:r>
              <a:rPr lang="en-US" dirty="0">
                <a:cs typeface="+mj-cs"/>
              </a:rPr>
              <a:t>Injuries of the Eyes </a:t>
            </a:r>
            <a:r>
              <a:rPr lang="en-US" sz="2000" b="0" dirty="0">
                <a:cs typeface="+mj-cs"/>
              </a:rPr>
              <a:t>(16 of 18)</a:t>
            </a:r>
          </a:p>
        </p:txBody>
      </p:sp>
      <p:sp>
        <p:nvSpPr>
          <p:cNvPr id="74755" name="Content Placeholder 2"/>
          <p:cNvSpPr>
            <a:spLocks noGrp="1"/>
          </p:cNvSpPr>
          <p:nvPr>
            <p:ph type="body" idx="1"/>
          </p:nvPr>
        </p:nvSpPr>
        <p:spPr/>
        <p:txBody>
          <a:bodyPr rIns="228600"/>
          <a:lstStyle/>
          <a:p>
            <a:pPr>
              <a:spcBef>
                <a:spcPct val="35000"/>
              </a:spcBef>
            </a:pPr>
            <a:r>
              <a:rPr lang="en-US" altLang="en-US" dirty="0"/>
              <a:t>Blast injuries</a:t>
            </a:r>
          </a:p>
          <a:p>
            <a:pPr lvl="1">
              <a:spcBef>
                <a:spcPct val="35000"/>
              </a:spcBef>
            </a:pPr>
            <a:r>
              <a:rPr lang="en-US" altLang="en-US" dirty="0"/>
              <a:t>Signs and symptoms range from severe pain and loss of vision to foreign bodies within the globe.</a:t>
            </a:r>
          </a:p>
          <a:p>
            <a:pPr lvl="1">
              <a:spcBef>
                <a:spcPct val="35000"/>
              </a:spcBef>
            </a:pPr>
            <a:r>
              <a:rPr lang="en-US" altLang="en-US" dirty="0"/>
              <a:t>If there is a foreign body within the globe, do not remove it.</a:t>
            </a:r>
          </a:p>
          <a:p>
            <a:pPr lvl="1">
              <a:spcBef>
                <a:spcPct val="35000"/>
              </a:spcBef>
            </a:pPr>
            <a:r>
              <a:rPr lang="en-US" altLang="en-US" dirty="0"/>
              <a:t>If only one eye is injured, follow local protocol.</a:t>
            </a:r>
          </a:p>
          <a:p>
            <a:pPr lvl="1">
              <a:spcBef>
                <a:spcPct val="35000"/>
              </a:spcBef>
            </a:pPr>
            <a:r>
              <a:rPr lang="en-US" altLang="en-US" dirty="0"/>
              <a:t>If the patient has severe swelling, do not force the eyelid open to examine it.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a:lnSpc>
                <a:spcPct val="85000"/>
              </a:lnSpc>
              <a:defRPr/>
            </a:pPr>
            <a:r>
              <a:rPr lang="en-US" dirty="0">
                <a:cs typeface="+mj-cs"/>
              </a:rPr>
              <a:t>Injuries of the Eyes </a:t>
            </a:r>
            <a:r>
              <a:rPr lang="en-US" sz="2000" b="0" dirty="0">
                <a:cs typeface="+mj-cs"/>
              </a:rPr>
              <a:t>(17 of 18)</a:t>
            </a:r>
          </a:p>
        </p:txBody>
      </p:sp>
      <p:sp>
        <p:nvSpPr>
          <p:cNvPr id="75779" name="Content Placeholder 2"/>
          <p:cNvSpPr>
            <a:spLocks noGrp="1"/>
          </p:cNvSpPr>
          <p:nvPr>
            <p:ph type="body" idx="1"/>
          </p:nvPr>
        </p:nvSpPr>
        <p:spPr/>
        <p:txBody>
          <a:bodyPr rIns="228600"/>
          <a:lstStyle/>
          <a:p>
            <a:pPr>
              <a:spcBef>
                <a:spcPct val="35000"/>
              </a:spcBef>
            </a:pPr>
            <a:r>
              <a:rPr lang="en-US" altLang="en-US" dirty="0"/>
              <a:t>Contact lenses and artificial eyes</a:t>
            </a:r>
          </a:p>
          <a:p>
            <a:pPr lvl="1">
              <a:spcBef>
                <a:spcPct val="35000"/>
              </a:spcBef>
            </a:pPr>
            <a:r>
              <a:rPr lang="en-US" altLang="en-US" dirty="0"/>
              <a:t>Do not attempt to remove contact lenses unless there is a chemical burn.</a:t>
            </a:r>
          </a:p>
          <a:p>
            <a:pPr lvl="1">
              <a:spcBef>
                <a:spcPct val="35000"/>
              </a:spcBef>
            </a:pPr>
            <a:r>
              <a:rPr lang="en-US" altLang="en-US" dirty="0"/>
              <a:t>To remove a hard contact lens, use a small suction cup.</a:t>
            </a:r>
          </a:p>
          <a:p>
            <a:pPr lvl="1">
              <a:spcBef>
                <a:spcPct val="35000"/>
              </a:spcBef>
            </a:pPr>
            <a:r>
              <a:rPr lang="en-US" altLang="en-US" dirty="0"/>
              <a:t>To remove soft contact lenses, place one or two drops of saline in the eye, pinch the lens between your thumb and index finger, and lift.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pPr>
              <a:lnSpc>
                <a:spcPct val="85000"/>
              </a:lnSpc>
              <a:defRPr/>
            </a:pPr>
            <a:r>
              <a:rPr lang="en-US" dirty="0">
                <a:cs typeface="+mj-cs"/>
              </a:rPr>
              <a:t>Injuries of the Eyes </a:t>
            </a:r>
            <a:r>
              <a:rPr lang="en-US" sz="2000" b="0" dirty="0">
                <a:cs typeface="+mj-cs"/>
              </a:rPr>
              <a:t>(18 of 18)</a:t>
            </a:r>
          </a:p>
        </p:txBody>
      </p:sp>
      <p:pic>
        <p:nvPicPr>
          <p:cNvPr id="10243" name="Picture 3" descr="A: The thumb and index finger of one hand are holding the lids of the eye and keeping the eye open. The other hand is using a specialized suction cup, a thin cylindrical rod with a convex tip. B: The index finger of one hand is pulling the eyelid down, and the other hand is applying a solution from a bottle into the eye. C: The index finger of one hand is pulling the eyelid down, and the other hand is removing the lens using the thumb and index finger.&#10;" title="Three diagrams, A through C, of the steps in removing a hard and soft contact len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473200"/>
            <a:ext cx="6778625" cy="48577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740275" y="4172287"/>
            <a:ext cx="6096000" cy="2031325"/>
          </a:xfrm>
          <a:prstGeom prst="rect">
            <a:avLst/>
          </a:prstGeom>
        </p:spPr>
        <p:txBody>
          <a:bodyPr>
            <a:spAutoFit/>
          </a:bodyPr>
          <a:lstStyle/>
          <a:p>
            <a:r>
              <a:rPr lang="en-US" b="1" dirty="0"/>
              <a:t>FIGURE 28-26 </a:t>
            </a:r>
            <a:r>
              <a:rPr lang="en-US" dirty="0"/>
              <a:t>Removing contact lenses should be</a:t>
            </a:r>
          </a:p>
          <a:p>
            <a:r>
              <a:rPr lang="en-US" dirty="0"/>
              <a:t>limited to patients with chemical burn injuries to the eye.</a:t>
            </a:r>
          </a:p>
          <a:p>
            <a:r>
              <a:rPr lang="en-US" b="1" dirty="0"/>
              <a:t>A. </a:t>
            </a:r>
            <a:r>
              <a:rPr lang="en-US" dirty="0"/>
              <a:t>To remove hard contact lenses, use a specialized</a:t>
            </a:r>
          </a:p>
          <a:p>
            <a:r>
              <a:rPr lang="en-US" dirty="0"/>
              <a:t>suction cup moistened with sterile saline solution. </a:t>
            </a:r>
            <a:r>
              <a:rPr lang="en-US" b="1" dirty="0"/>
              <a:t>B. </a:t>
            </a:r>
            <a:r>
              <a:rPr lang="en-US" dirty="0"/>
              <a:t>To</a:t>
            </a:r>
          </a:p>
          <a:p>
            <a:r>
              <a:rPr lang="en-US" dirty="0"/>
              <a:t>remove soft contact lenses, instill one or two drops of</a:t>
            </a:r>
          </a:p>
          <a:p>
            <a:r>
              <a:rPr lang="en-US" dirty="0"/>
              <a:t>saline or irrigating solution. </a:t>
            </a:r>
            <a:r>
              <a:rPr lang="en-US" b="1" dirty="0"/>
              <a:t>C. </a:t>
            </a:r>
            <a:r>
              <a:rPr lang="en-US" dirty="0"/>
              <a:t>Next, pinch off the lens with</a:t>
            </a:r>
          </a:p>
          <a:p>
            <a:r>
              <a:rPr lang="en-US" dirty="0"/>
              <a:t>your gloved thumb and index finger</a:t>
            </a:r>
          </a:p>
        </p:txBody>
      </p:sp>
      <p:sp>
        <p:nvSpPr>
          <p:cNvPr id="3" name="Rectangle 2"/>
          <p:cNvSpPr/>
          <p:nvPr/>
        </p:nvSpPr>
        <p:spPr>
          <a:xfrm>
            <a:off x="4740275" y="6216828"/>
            <a:ext cx="2278188" cy="246221"/>
          </a:xfrm>
          <a:prstGeom prst="rect">
            <a:avLst/>
          </a:prstGeom>
        </p:spPr>
        <p:txBody>
          <a:bodyPr wrap="none">
            <a:spAutoFit/>
          </a:bodyPr>
          <a:lstStyle/>
          <a:p>
            <a:r>
              <a:rPr lang="en-US" sz="1000" b="1" dirty="0">
                <a:latin typeface="Arial" panose="020B0604020202020204" pitchFamily="34" charset="0"/>
                <a:cs typeface="Arial" panose="020B0604020202020204" pitchFamily="34" charset="0"/>
              </a:rPr>
              <a:t>A, B, C: </a:t>
            </a:r>
            <a:r>
              <a:rPr lang="en-US" sz="1000" dirty="0">
                <a:latin typeface="Arial" panose="020B0604020202020204" pitchFamily="34" charset="0"/>
                <a:cs typeface="Arial" panose="020B0604020202020204" pitchFamily="34" charset="0"/>
              </a:rPr>
              <a:t>© Jones &amp; Bartlett Learning.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a:lnSpc>
                <a:spcPct val="85000"/>
              </a:lnSpc>
              <a:defRPr/>
            </a:pPr>
            <a:r>
              <a:rPr lang="en-US" dirty="0">
                <a:cs typeface="+mj-cs"/>
              </a:rPr>
              <a:t>Injuries of the Nose </a:t>
            </a:r>
            <a:r>
              <a:rPr lang="en-US" sz="2000" b="0" dirty="0">
                <a:cs typeface="+mj-cs"/>
              </a:rPr>
              <a:t>(1 of 4)</a:t>
            </a:r>
          </a:p>
        </p:txBody>
      </p:sp>
      <p:sp>
        <p:nvSpPr>
          <p:cNvPr id="77827" name="Content Placeholder 2"/>
          <p:cNvSpPr>
            <a:spLocks noGrp="1"/>
          </p:cNvSpPr>
          <p:nvPr>
            <p:ph type="body" idx="1"/>
          </p:nvPr>
        </p:nvSpPr>
        <p:spPr>
          <a:xfrm>
            <a:off x="925830" y="1490870"/>
            <a:ext cx="9284970" cy="4699047"/>
          </a:xfrm>
        </p:spPr>
        <p:txBody>
          <a:bodyPr rIns="228600"/>
          <a:lstStyle/>
          <a:p>
            <a:pPr>
              <a:spcBef>
                <a:spcPct val="35000"/>
              </a:spcBef>
            </a:pPr>
            <a:r>
              <a:rPr lang="en-US" altLang="en-US" dirty="0"/>
              <a:t>Nosebleeds (epistaxis) are a common problem.</a:t>
            </a:r>
          </a:p>
          <a:p>
            <a:pPr lvl="1">
              <a:spcBef>
                <a:spcPct val="35000"/>
              </a:spcBef>
            </a:pPr>
            <a:r>
              <a:rPr lang="en-US" altLang="en-US" dirty="0"/>
              <a:t>One of the most common causes is digital trauma.</a:t>
            </a:r>
          </a:p>
          <a:p>
            <a:pPr lvl="1">
              <a:spcBef>
                <a:spcPct val="35000"/>
              </a:spcBef>
            </a:pPr>
            <a:r>
              <a:rPr lang="en-US" altLang="en-US" dirty="0"/>
              <a:t>Anterior nosebleeds usually originate from the area of the septum and bleed slowly.</a:t>
            </a:r>
          </a:p>
          <a:p>
            <a:pPr lvl="1">
              <a:spcBef>
                <a:spcPct val="35000"/>
              </a:spcBef>
            </a:pPr>
            <a:r>
              <a:rPr lang="en-US" altLang="en-US" dirty="0"/>
              <a:t>Posterior nosebleeds are usually more severe and often cause blood to drain into the throat.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a:lnSpc>
                <a:spcPct val="85000"/>
              </a:lnSpc>
              <a:defRPr/>
            </a:pPr>
            <a:r>
              <a:rPr lang="en-US" dirty="0">
                <a:cs typeface="+mj-cs"/>
              </a:rPr>
              <a:t>Introduction</a:t>
            </a:r>
            <a:endParaRPr lang="en-US" sz="2800" b="0" dirty="0">
              <a:cs typeface="+mj-cs"/>
            </a:endParaRPr>
          </a:p>
        </p:txBody>
      </p:sp>
      <p:sp>
        <p:nvSpPr>
          <p:cNvPr id="9219" name="Content Placeholder 2"/>
          <p:cNvSpPr>
            <a:spLocks noGrp="1"/>
          </p:cNvSpPr>
          <p:nvPr>
            <p:ph type="body" idx="1"/>
          </p:nvPr>
        </p:nvSpPr>
        <p:spPr/>
        <p:txBody>
          <a:bodyPr rIns="228600"/>
          <a:lstStyle/>
          <a:p>
            <a:pPr>
              <a:spcBef>
                <a:spcPct val="35000"/>
              </a:spcBef>
            </a:pPr>
            <a:r>
              <a:rPr lang="en-US" altLang="en-US" dirty="0"/>
              <a:t>Face and neck are vulnerable to injury.</a:t>
            </a:r>
          </a:p>
          <a:p>
            <a:pPr lvl="1">
              <a:spcBef>
                <a:spcPct val="35000"/>
              </a:spcBef>
            </a:pPr>
            <a:r>
              <a:rPr lang="en-US" altLang="en-US" dirty="0"/>
              <a:t>Relatively unprotected positions on body</a:t>
            </a:r>
          </a:p>
          <a:p>
            <a:pPr lvl="1">
              <a:spcBef>
                <a:spcPct val="35000"/>
              </a:spcBef>
            </a:pPr>
            <a:r>
              <a:rPr lang="en-US" altLang="en-US" dirty="0"/>
              <a:t>Soft-tissue injuries and fractures are common and vary in severity.</a:t>
            </a:r>
          </a:p>
          <a:p>
            <a:pPr>
              <a:spcBef>
                <a:spcPct val="35000"/>
              </a:spcBef>
            </a:pPr>
            <a:r>
              <a:rPr lang="en-US" altLang="en-US" dirty="0"/>
              <a:t>Some injuries are life-threatening.</a:t>
            </a:r>
          </a:p>
          <a:p>
            <a:pPr lvl="1">
              <a:spcBef>
                <a:spcPct val="35000"/>
              </a:spcBef>
            </a:pPr>
            <a:r>
              <a:rPr lang="en-US" altLang="en-US" dirty="0"/>
              <a:t>Penetrating trauma to the neck may cause severe bleeding.</a:t>
            </a:r>
          </a:p>
          <a:p>
            <a:pPr lvl="1">
              <a:spcBef>
                <a:spcPct val="35000"/>
              </a:spcBef>
            </a:pPr>
            <a:r>
              <a:rPr lang="en-US" altLang="en-US" dirty="0"/>
              <a:t>Open injury may result in an air embolism.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lstStyle/>
          <a:p>
            <a:pPr>
              <a:lnSpc>
                <a:spcPct val="85000"/>
              </a:lnSpc>
              <a:defRPr/>
            </a:pPr>
            <a:r>
              <a:rPr lang="en-US" dirty="0">
                <a:cs typeface="+mj-cs"/>
              </a:rPr>
              <a:t>Injuries of the Nose </a:t>
            </a:r>
            <a:r>
              <a:rPr lang="en-US" sz="2000" b="0" dirty="0">
                <a:cs typeface="+mj-cs"/>
              </a:rPr>
              <a:t>(2 of 4)</a:t>
            </a:r>
          </a:p>
        </p:txBody>
      </p:sp>
      <p:sp>
        <p:nvSpPr>
          <p:cNvPr id="78851" name="Rectangle 3"/>
          <p:cNvSpPr>
            <a:spLocks noGrp="1" noChangeArrowheads="1"/>
          </p:cNvSpPr>
          <p:nvPr>
            <p:ph type="body" idx="1"/>
          </p:nvPr>
        </p:nvSpPr>
        <p:spPr/>
        <p:txBody>
          <a:bodyPr rIns="228600"/>
          <a:lstStyle/>
          <a:p>
            <a:pPr>
              <a:spcBef>
                <a:spcPct val="35000"/>
              </a:spcBef>
            </a:pPr>
            <a:r>
              <a:rPr lang="en-US" altLang="en-US" dirty="0"/>
              <a:t>Blunt injuries to the nose may be associated with fractures and soft-tissue injuries of the face, head injuries, and/or injuries to the cervical spine.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a:lnSpc>
                <a:spcPct val="85000"/>
              </a:lnSpc>
              <a:defRPr/>
            </a:pPr>
            <a:r>
              <a:rPr lang="en-US" dirty="0">
                <a:cs typeface="+mj-cs"/>
              </a:rPr>
              <a:t>Injuries of the Nose </a:t>
            </a:r>
            <a:r>
              <a:rPr lang="en-US" sz="2000" b="0" dirty="0">
                <a:cs typeface="+mj-cs"/>
              </a:rPr>
              <a:t>(3 of 4)</a:t>
            </a:r>
          </a:p>
        </p:txBody>
      </p:sp>
      <p:sp>
        <p:nvSpPr>
          <p:cNvPr id="79875" name="Content Placeholder 2"/>
          <p:cNvSpPr>
            <a:spLocks noGrp="1"/>
          </p:cNvSpPr>
          <p:nvPr>
            <p:ph type="body" idx="1"/>
          </p:nvPr>
        </p:nvSpPr>
        <p:spPr>
          <a:xfrm>
            <a:off x="6096000" y="1447800"/>
            <a:ext cx="5181600" cy="4800600"/>
          </a:xfrm>
        </p:spPr>
        <p:txBody>
          <a:bodyPr rIns="228600"/>
          <a:lstStyle/>
          <a:p>
            <a:pPr>
              <a:spcBef>
                <a:spcPct val="35000"/>
              </a:spcBef>
            </a:pPr>
            <a:r>
              <a:rPr lang="en-US" altLang="en-US" dirty="0"/>
              <a:t>Assess the nose structures for injury.</a:t>
            </a:r>
          </a:p>
        </p:txBody>
      </p:sp>
      <p:pic>
        <p:nvPicPr>
          <p:cNvPr id="11266" name="Picture 2" descr="Septum is a vertical line between the two chambers of the nose. Frontal sinus lies just above the orbit. Superior turbinate, Middle turbinate, and Inferior turbinate lie in the nasal chamber.&#10;" title="A drawing of location of the Septum, Frontal sinus, and Turbin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9371" y="1333500"/>
            <a:ext cx="3771464" cy="413367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316038" y="5400586"/>
            <a:ext cx="5808662" cy="1200329"/>
          </a:xfrm>
          <a:prstGeom prst="rect">
            <a:avLst/>
          </a:prstGeom>
        </p:spPr>
        <p:txBody>
          <a:bodyPr wrap="square">
            <a:spAutoFit/>
          </a:bodyPr>
          <a:lstStyle/>
          <a:p>
            <a:r>
              <a:rPr lang="en-US" b="1" dirty="0"/>
              <a:t>FIGURE 28-27 </a:t>
            </a:r>
            <a:r>
              <a:rPr lang="en-US" dirty="0"/>
              <a:t>The nose has two chambers, divided by</a:t>
            </a:r>
          </a:p>
          <a:p>
            <a:r>
              <a:rPr lang="en-US" dirty="0"/>
              <a:t>the septum. Each chamber is composed of layers of bone</a:t>
            </a:r>
          </a:p>
          <a:p>
            <a:r>
              <a:rPr lang="en-US" dirty="0"/>
              <a:t>called </a:t>
            </a:r>
            <a:r>
              <a:rPr lang="en-US" dirty="0" err="1"/>
              <a:t>turbinates</a:t>
            </a:r>
            <a:r>
              <a:rPr lang="en-US" dirty="0"/>
              <a:t>. Above the nose are the frontal sinuses</a:t>
            </a:r>
          </a:p>
          <a:p>
            <a:r>
              <a:rPr lang="en-US" dirty="0"/>
              <a:t>and, on either side, the orbits of the eyes.</a:t>
            </a:r>
          </a:p>
        </p:txBody>
      </p:sp>
      <p:sp>
        <p:nvSpPr>
          <p:cNvPr id="3" name="Rectangle 2"/>
          <p:cNvSpPr/>
          <p:nvPr/>
        </p:nvSpPr>
        <p:spPr>
          <a:xfrm>
            <a:off x="1324121" y="6556981"/>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a:lnSpc>
                <a:spcPct val="85000"/>
              </a:lnSpc>
              <a:defRPr/>
            </a:pPr>
            <a:r>
              <a:rPr lang="en-US" dirty="0">
                <a:cs typeface="+mj-cs"/>
              </a:rPr>
              <a:t>Injuries of the Nose </a:t>
            </a:r>
            <a:r>
              <a:rPr lang="en-US" sz="2000" b="0" dirty="0">
                <a:cs typeface="+mj-cs"/>
              </a:rPr>
              <a:t>(4 of 4)</a:t>
            </a:r>
          </a:p>
        </p:txBody>
      </p:sp>
      <p:sp>
        <p:nvSpPr>
          <p:cNvPr id="80899" name="Rectangle 3"/>
          <p:cNvSpPr>
            <a:spLocks noGrp="1" noChangeArrowheads="1"/>
          </p:cNvSpPr>
          <p:nvPr>
            <p:ph type="body" idx="1"/>
          </p:nvPr>
        </p:nvSpPr>
        <p:spPr/>
        <p:txBody>
          <a:bodyPr rIns="228600"/>
          <a:lstStyle/>
          <a:p>
            <a:pPr>
              <a:spcBef>
                <a:spcPct val="35000"/>
              </a:spcBef>
            </a:pPr>
            <a:r>
              <a:rPr lang="en-US" altLang="en-US" dirty="0"/>
              <a:t>Patients with severe nasal injury may also have cervical spine injury.</a:t>
            </a:r>
          </a:p>
          <a:p>
            <a:pPr>
              <a:spcBef>
                <a:spcPct val="35000"/>
              </a:spcBef>
            </a:pPr>
            <a:r>
              <a:rPr lang="en-US" altLang="en-US" dirty="0"/>
              <a:t>Cerebrospinal fluid (CSF) may escape down through the nose following a fracture at the base of the skull.</a:t>
            </a:r>
          </a:p>
          <a:p>
            <a:pPr>
              <a:spcBef>
                <a:spcPct val="35000"/>
              </a:spcBef>
            </a:pPr>
            <a:r>
              <a:rPr lang="en-US" altLang="en-US" dirty="0"/>
              <a:t>Control bleeding by applying a sterile dressing.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a:lnSpc>
                <a:spcPct val="85000"/>
              </a:lnSpc>
              <a:defRPr/>
            </a:pPr>
            <a:r>
              <a:rPr lang="en-US" dirty="0">
                <a:cs typeface="+mj-cs"/>
              </a:rPr>
              <a:t>Injuries of the Ear </a:t>
            </a:r>
            <a:r>
              <a:rPr lang="en-US" sz="2000" b="0" dirty="0">
                <a:cs typeface="+mj-cs"/>
              </a:rPr>
              <a:t>(1 of 4)</a:t>
            </a:r>
          </a:p>
        </p:txBody>
      </p:sp>
      <p:sp>
        <p:nvSpPr>
          <p:cNvPr id="81923" name="Content Placeholder 2"/>
          <p:cNvSpPr>
            <a:spLocks noGrp="1"/>
          </p:cNvSpPr>
          <p:nvPr>
            <p:ph type="body" idx="1"/>
          </p:nvPr>
        </p:nvSpPr>
        <p:spPr/>
        <p:txBody>
          <a:bodyPr rIns="228600"/>
          <a:lstStyle/>
          <a:p>
            <a:pPr>
              <a:spcBef>
                <a:spcPct val="35000"/>
              </a:spcBef>
            </a:pPr>
            <a:r>
              <a:rPr lang="en-US" altLang="en-US" dirty="0"/>
              <a:t>Divided into three parts:</a:t>
            </a:r>
          </a:p>
          <a:p>
            <a:pPr lvl="1">
              <a:spcBef>
                <a:spcPct val="35000"/>
              </a:spcBef>
            </a:pPr>
            <a:r>
              <a:rPr lang="en-US" altLang="en-US" dirty="0"/>
              <a:t>External ear</a:t>
            </a:r>
          </a:p>
          <a:p>
            <a:pPr lvl="1">
              <a:spcBef>
                <a:spcPct val="35000"/>
              </a:spcBef>
            </a:pPr>
            <a:r>
              <a:rPr lang="en-US" altLang="en-US" dirty="0"/>
              <a:t>Middle ear</a:t>
            </a:r>
          </a:p>
          <a:p>
            <a:pPr lvl="1">
              <a:spcBef>
                <a:spcPct val="35000"/>
              </a:spcBef>
            </a:pPr>
            <a:r>
              <a:rPr lang="en-US" altLang="en-US" dirty="0"/>
              <a:t>Inner ear</a:t>
            </a:r>
          </a:p>
          <a:p>
            <a:pPr lvl="3"/>
            <a:endParaRPr lang="en-US" altLang="en-US" sz="2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pPr>
              <a:lnSpc>
                <a:spcPct val="85000"/>
              </a:lnSpc>
              <a:defRPr/>
            </a:pPr>
            <a:r>
              <a:rPr lang="en-US" dirty="0">
                <a:cs typeface="+mj-cs"/>
              </a:rPr>
              <a:t>Injuries of the Ear </a:t>
            </a:r>
            <a:r>
              <a:rPr lang="en-US" sz="2000" b="0" dirty="0">
                <a:cs typeface="+mj-cs"/>
              </a:rPr>
              <a:t>(2 of 4)</a:t>
            </a:r>
          </a:p>
        </p:txBody>
      </p:sp>
      <p:pic>
        <p:nvPicPr>
          <p:cNvPr id="12290" name="Picture 2" descr="There are three principal parts: Outer ear, Middle ear, and Inner ear. Outer ear: Pinna, External auditory canal between Pinna, and Tympanic membrane. Middle ear: Hammer, Anvil, and Stirrup, connecting the Tympanic membrane to the coiled Cochlea of the inner ear are shown.&#10;" title="A drawing of the ear with the parts labe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1350" y="1225326"/>
            <a:ext cx="5676900" cy="418033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705100" y="5366088"/>
            <a:ext cx="6953250" cy="1200329"/>
          </a:xfrm>
          <a:prstGeom prst="rect">
            <a:avLst/>
          </a:prstGeom>
        </p:spPr>
        <p:txBody>
          <a:bodyPr wrap="square">
            <a:spAutoFit/>
          </a:bodyPr>
          <a:lstStyle/>
          <a:p>
            <a:r>
              <a:rPr lang="en-US" b="1" dirty="0"/>
              <a:t>FIGURE 28-29 </a:t>
            </a:r>
            <a:r>
              <a:rPr lang="en-US" dirty="0"/>
              <a:t>The ear has three principal parts: the external, or outer, ear, composed of the pinna, external auditory canal, and tympanic membrane; the middle ear, including the hammer, anvil, and stirrup; and the inner ear, composed of bony chambers filled with fluid.</a:t>
            </a:r>
          </a:p>
        </p:txBody>
      </p:sp>
      <p:sp>
        <p:nvSpPr>
          <p:cNvPr id="3" name="Rectangle 2"/>
          <p:cNvSpPr/>
          <p:nvPr/>
        </p:nvSpPr>
        <p:spPr>
          <a:xfrm>
            <a:off x="2705100" y="6522483"/>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a:lnSpc>
                <a:spcPct val="85000"/>
              </a:lnSpc>
              <a:defRPr/>
            </a:pPr>
            <a:r>
              <a:rPr lang="en-US" dirty="0">
                <a:cs typeface="+mj-cs"/>
              </a:rPr>
              <a:t>Injuries of the Ear </a:t>
            </a:r>
            <a:r>
              <a:rPr lang="en-US" sz="2000" b="0" dirty="0">
                <a:cs typeface="+mj-cs"/>
              </a:rPr>
              <a:t>(3 of 4)</a:t>
            </a:r>
          </a:p>
        </p:txBody>
      </p:sp>
      <p:sp>
        <p:nvSpPr>
          <p:cNvPr id="86019" name="Rectangle 3"/>
          <p:cNvSpPr>
            <a:spLocks noGrp="1" noChangeArrowheads="1"/>
          </p:cNvSpPr>
          <p:nvPr>
            <p:ph type="body" idx="1"/>
          </p:nvPr>
        </p:nvSpPr>
        <p:spPr/>
        <p:txBody>
          <a:bodyPr rIns="228600"/>
          <a:lstStyle/>
          <a:p>
            <a:pPr>
              <a:spcBef>
                <a:spcPct val="35000"/>
              </a:spcBef>
              <a:defRPr/>
            </a:pPr>
            <a:r>
              <a:rPr lang="en-US" dirty="0"/>
              <a:t>Ears are often injured, but they do not usually bleed very much.</a:t>
            </a:r>
          </a:p>
          <a:p>
            <a:pPr lvl="1">
              <a:spcBef>
                <a:spcPct val="35000"/>
              </a:spcBef>
              <a:defRPr/>
            </a:pPr>
            <a:r>
              <a:rPr lang="en-US" dirty="0"/>
              <a:t>In case of an ear avulsion, wrap the avulsed part in a moist, sterile dressing and put it in a plastic bag.</a:t>
            </a:r>
          </a:p>
          <a:p>
            <a:pPr>
              <a:defRPr/>
            </a:pPr>
            <a:r>
              <a:rPr lang="en-US" dirty="0"/>
              <a:t>Tympanic membrane rupture</a:t>
            </a:r>
          </a:p>
          <a:p>
            <a:pPr lvl="1">
              <a:spcBef>
                <a:spcPts val="900"/>
              </a:spcBef>
              <a:defRPr/>
            </a:pPr>
            <a:r>
              <a:rPr lang="en-US" dirty="0"/>
              <a:t>Patients will report severe ear pain, difficulty hearing, or ringing in the affected ear.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a:lnSpc>
                <a:spcPct val="85000"/>
              </a:lnSpc>
              <a:defRPr/>
            </a:pPr>
            <a:r>
              <a:rPr lang="en-US" dirty="0">
                <a:cs typeface="+mj-cs"/>
              </a:rPr>
              <a:t>Injuries of the Ear </a:t>
            </a:r>
            <a:r>
              <a:rPr lang="en-US" sz="2000" b="0" dirty="0">
                <a:cs typeface="+mj-cs"/>
              </a:rPr>
              <a:t>(4 of 4)</a:t>
            </a:r>
          </a:p>
        </p:txBody>
      </p:sp>
      <p:sp>
        <p:nvSpPr>
          <p:cNvPr id="84995" name="Rectangle 3"/>
          <p:cNvSpPr>
            <a:spLocks noGrp="1" noChangeArrowheads="1"/>
          </p:cNvSpPr>
          <p:nvPr>
            <p:ph type="body" idx="1"/>
          </p:nvPr>
        </p:nvSpPr>
        <p:spPr/>
        <p:txBody>
          <a:bodyPr rIns="228600"/>
          <a:lstStyle/>
          <a:p>
            <a:r>
              <a:rPr lang="en-US" altLang="en-US" dirty="0"/>
              <a:t>Tympanic membrane rupture (cont’d)</a:t>
            </a:r>
          </a:p>
          <a:p>
            <a:pPr lvl="1">
              <a:spcBef>
                <a:spcPts val="900"/>
              </a:spcBef>
            </a:pPr>
            <a:r>
              <a:rPr lang="en-US" altLang="en-US" dirty="0"/>
              <a:t>May be caused by insertion of objects too far into the ear. </a:t>
            </a:r>
          </a:p>
          <a:p>
            <a:r>
              <a:rPr lang="en-US" altLang="en-US" dirty="0"/>
              <a:t>Children place foreign bodies in the external auditory canal.</a:t>
            </a:r>
          </a:p>
          <a:p>
            <a:r>
              <a:rPr lang="en-US" altLang="en-US" dirty="0"/>
              <a:t>Clear fluid coming from the ear may indicate a skull fracture.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pPr>
              <a:lnSpc>
                <a:spcPct val="85000"/>
              </a:lnSpc>
              <a:defRPr/>
            </a:pPr>
            <a:r>
              <a:rPr lang="en-US" dirty="0">
                <a:cs typeface="+mj-cs"/>
              </a:rPr>
              <a:t>Facial Fractures </a:t>
            </a:r>
            <a:r>
              <a:rPr lang="en-US" sz="2000" b="0" dirty="0">
                <a:cs typeface="+mj-cs"/>
              </a:rPr>
              <a:t>(1 of 2)</a:t>
            </a:r>
          </a:p>
        </p:txBody>
      </p:sp>
      <p:sp>
        <p:nvSpPr>
          <p:cNvPr id="86019" name="Rectangle 3"/>
          <p:cNvSpPr>
            <a:spLocks noGrp="1" noChangeArrowheads="1"/>
          </p:cNvSpPr>
          <p:nvPr>
            <p:ph type="body" idx="1"/>
          </p:nvPr>
        </p:nvSpPr>
        <p:spPr/>
        <p:txBody>
          <a:bodyPr rIns="228600"/>
          <a:lstStyle/>
          <a:p>
            <a:pPr>
              <a:spcBef>
                <a:spcPct val="35000"/>
              </a:spcBef>
            </a:pPr>
            <a:r>
              <a:rPr lang="en-US" altLang="en-US" dirty="0"/>
              <a:t>Typically result from blunt impact</a:t>
            </a:r>
          </a:p>
          <a:p>
            <a:pPr>
              <a:spcBef>
                <a:spcPct val="35000"/>
              </a:spcBef>
            </a:pPr>
            <a:r>
              <a:rPr lang="en-US" altLang="en-US" dirty="0"/>
              <a:t>Assume a direct blow to the mouth or nose has caused a facial fracture.</a:t>
            </a:r>
          </a:p>
          <a:p>
            <a:pPr>
              <a:spcBef>
                <a:spcPct val="35000"/>
              </a:spcBef>
            </a:pPr>
            <a:r>
              <a:rPr lang="en-US" altLang="en-US" dirty="0"/>
              <a:t>Other clues include:</a:t>
            </a:r>
          </a:p>
          <a:p>
            <a:pPr lvl="1">
              <a:spcBef>
                <a:spcPct val="35000"/>
              </a:spcBef>
            </a:pPr>
            <a:r>
              <a:rPr lang="en-US" altLang="en-US" dirty="0"/>
              <a:t>Bleeding in the mouth</a:t>
            </a:r>
          </a:p>
          <a:p>
            <a:pPr lvl="1">
              <a:spcBef>
                <a:spcPct val="35000"/>
              </a:spcBef>
            </a:pPr>
            <a:r>
              <a:rPr lang="en-US" altLang="en-US" dirty="0"/>
              <a:t>Inability to swallow or talk</a:t>
            </a:r>
          </a:p>
          <a:p>
            <a:pPr lvl="1">
              <a:spcBef>
                <a:spcPct val="35000"/>
              </a:spcBef>
            </a:pPr>
            <a:r>
              <a:rPr lang="en-US" altLang="en-US" dirty="0"/>
              <a:t>Absent or loose teeth</a:t>
            </a:r>
          </a:p>
          <a:p>
            <a:pPr lvl="1">
              <a:spcBef>
                <a:spcPct val="35000"/>
              </a:spcBef>
            </a:pPr>
            <a:r>
              <a:rPr lang="en-US" altLang="en-US" dirty="0"/>
              <a:t>Loose or movable bone fragments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a:lstStyle/>
          <a:p>
            <a:pPr>
              <a:lnSpc>
                <a:spcPct val="85000"/>
              </a:lnSpc>
              <a:defRPr/>
            </a:pPr>
            <a:r>
              <a:rPr lang="en-US" dirty="0">
                <a:cs typeface="+mj-cs"/>
              </a:rPr>
              <a:t>Facial Fractures </a:t>
            </a:r>
            <a:r>
              <a:rPr lang="en-US" sz="2000" b="0" dirty="0">
                <a:cs typeface="+mj-cs"/>
              </a:rPr>
              <a:t>(2 of 2)</a:t>
            </a:r>
          </a:p>
        </p:txBody>
      </p:sp>
      <p:sp>
        <p:nvSpPr>
          <p:cNvPr id="87043" name="Rectangle 3"/>
          <p:cNvSpPr>
            <a:spLocks noGrp="1" noChangeArrowheads="1"/>
          </p:cNvSpPr>
          <p:nvPr>
            <p:ph type="body" idx="1"/>
          </p:nvPr>
        </p:nvSpPr>
        <p:spPr/>
        <p:txBody>
          <a:bodyPr rIns="228600"/>
          <a:lstStyle/>
          <a:p>
            <a:pPr>
              <a:spcBef>
                <a:spcPct val="35000"/>
              </a:spcBef>
            </a:pPr>
            <a:r>
              <a:rPr lang="en-US" altLang="en-US" dirty="0"/>
              <a:t>Facial fractures alone are not acute emergencies unless there is serious bleeding.</a:t>
            </a:r>
          </a:p>
          <a:p>
            <a:pPr>
              <a:spcBef>
                <a:spcPct val="35000"/>
              </a:spcBef>
            </a:pPr>
            <a:r>
              <a:rPr lang="en-US" altLang="en-US" dirty="0"/>
              <a:t>Plastic surgeons can repair the damage to the face and mouth if the injuries are treated within 7 to 10 days.</a:t>
            </a:r>
          </a:p>
          <a:p>
            <a:pPr>
              <a:spcBef>
                <a:spcPct val="35000"/>
              </a:spcBef>
            </a:pPr>
            <a:r>
              <a:rPr lang="en-US" altLang="en-US" dirty="0"/>
              <a:t>Swelling can be extreme within the first 24 hours after injury.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a:lnSpc>
                <a:spcPct val="85000"/>
              </a:lnSpc>
              <a:defRPr/>
            </a:pPr>
            <a:r>
              <a:rPr lang="en-US" dirty="0">
                <a:cs typeface="+mj-cs"/>
              </a:rPr>
              <a:t>Dental Injuries </a:t>
            </a:r>
            <a:r>
              <a:rPr lang="en-US" sz="2000" b="0" dirty="0">
                <a:cs typeface="+mj-cs"/>
              </a:rPr>
              <a:t>(1 of 2)</a:t>
            </a:r>
          </a:p>
        </p:txBody>
      </p:sp>
      <p:sp>
        <p:nvSpPr>
          <p:cNvPr id="88067" name="Content Placeholder 2"/>
          <p:cNvSpPr>
            <a:spLocks noGrp="1"/>
          </p:cNvSpPr>
          <p:nvPr>
            <p:ph type="body" idx="1"/>
          </p:nvPr>
        </p:nvSpPr>
        <p:spPr/>
        <p:txBody>
          <a:bodyPr rIns="228600"/>
          <a:lstStyle/>
          <a:p>
            <a:pPr>
              <a:spcBef>
                <a:spcPct val="35000"/>
              </a:spcBef>
            </a:pPr>
            <a:r>
              <a:rPr lang="en-US" altLang="en-US" dirty="0"/>
              <a:t>Can be traumatic to the patient</a:t>
            </a:r>
          </a:p>
          <a:p>
            <a:pPr>
              <a:spcBef>
                <a:spcPct val="35000"/>
              </a:spcBef>
            </a:pPr>
            <a:r>
              <a:rPr lang="en-US" altLang="en-US" dirty="0"/>
              <a:t>Bleeding will occur whenever a tooth is violently displaced from its socket.</a:t>
            </a:r>
          </a:p>
          <a:p>
            <a:pPr lvl="1">
              <a:spcBef>
                <a:spcPct val="35000"/>
              </a:spcBef>
            </a:pPr>
            <a:r>
              <a:rPr lang="en-US" altLang="en-US" dirty="0"/>
              <a:t>Apply direct pressure to stop the bleeding.</a:t>
            </a:r>
          </a:p>
          <a:p>
            <a:pPr lvl="1">
              <a:spcBef>
                <a:spcPct val="35000"/>
              </a:spcBef>
            </a:pPr>
            <a:r>
              <a:rPr lang="en-US" altLang="en-US" dirty="0"/>
              <a:t>Perform suctioning if needed.</a:t>
            </a:r>
          </a:p>
          <a:p>
            <a:pPr lvl="1">
              <a:spcBef>
                <a:spcPct val="35000"/>
              </a:spcBef>
            </a:pPr>
            <a:r>
              <a:rPr lang="en-US" altLang="en-US" dirty="0"/>
              <a:t>Cracked or loose teeth are possible airway obstructions.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a:lnSpc>
                <a:spcPct val="85000"/>
              </a:lnSpc>
              <a:defRPr/>
            </a:pPr>
            <a:r>
              <a:rPr lang="en-US" dirty="0">
                <a:cs typeface="+mj-cs"/>
              </a:rPr>
              <a:t>The Head </a:t>
            </a:r>
            <a:endParaRPr lang="en-US" sz="2800" b="0" dirty="0">
              <a:cs typeface="+mj-cs"/>
            </a:endParaRPr>
          </a:p>
        </p:txBody>
      </p:sp>
      <p:sp>
        <p:nvSpPr>
          <p:cNvPr id="11267" name="Content Placeholder 2"/>
          <p:cNvSpPr>
            <a:spLocks noGrp="1"/>
          </p:cNvSpPr>
          <p:nvPr>
            <p:ph type="body" idx="1"/>
          </p:nvPr>
        </p:nvSpPr>
        <p:spPr/>
        <p:txBody>
          <a:bodyPr rIns="228600"/>
          <a:lstStyle/>
          <a:p>
            <a:pPr>
              <a:spcBef>
                <a:spcPct val="35000"/>
              </a:spcBef>
            </a:pPr>
            <a:r>
              <a:rPr lang="en-US" altLang="en-US" dirty="0"/>
              <a:t>Cranium</a:t>
            </a:r>
          </a:p>
          <a:p>
            <a:pPr lvl="1">
              <a:spcBef>
                <a:spcPct val="35000"/>
              </a:spcBef>
            </a:pPr>
            <a:r>
              <a:rPr lang="en-US" altLang="en-US" dirty="0"/>
              <a:t>Contains the brain</a:t>
            </a:r>
          </a:p>
          <a:p>
            <a:pPr lvl="1">
              <a:spcBef>
                <a:spcPct val="35000"/>
              </a:spcBef>
            </a:pPr>
            <a:r>
              <a:rPr lang="en-US" altLang="en-US" dirty="0"/>
              <a:t>Most posterior portion is called the occiput.</a:t>
            </a:r>
          </a:p>
          <a:p>
            <a:pPr lvl="1">
              <a:spcBef>
                <a:spcPct val="35000"/>
              </a:spcBef>
            </a:pPr>
            <a:r>
              <a:rPr lang="en-US" altLang="en-US" dirty="0"/>
              <a:t>Lateral portions on each side are called temples or temporal regions.</a:t>
            </a:r>
          </a:p>
          <a:p>
            <a:pPr lvl="1">
              <a:spcBef>
                <a:spcPct val="35000"/>
              </a:spcBef>
            </a:pPr>
            <a:r>
              <a:rPr lang="en-US" altLang="en-US" dirty="0"/>
              <a:t>Forehead is called the frontal region.</a:t>
            </a:r>
          </a:p>
          <a:p>
            <a:pPr lvl="1">
              <a:spcBef>
                <a:spcPct val="35000"/>
              </a:spcBef>
            </a:pPr>
            <a:r>
              <a:rPr lang="en-US" altLang="en-US" dirty="0"/>
              <a:t>Anterior to the ear, in the temporal region, you can feel the pulse of the superficial temporal artery.</a:t>
            </a:r>
          </a:p>
          <a:p>
            <a:pPr lvl="1">
              <a:spcBef>
                <a:spcPct val="35000"/>
              </a:spcBef>
            </a:pPr>
            <a:endParaRPr lang="en-US" altLang="en-US" dirty="0"/>
          </a:p>
          <a:p>
            <a:pPr lvl="2">
              <a:buFontTx/>
              <a:buNone/>
            </a:pPr>
            <a:endParaRPr lang="en-US" altLang="en-US" sz="2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lstStyle/>
          <a:p>
            <a:pPr>
              <a:lnSpc>
                <a:spcPct val="85000"/>
              </a:lnSpc>
              <a:defRPr/>
            </a:pPr>
            <a:r>
              <a:rPr lang="en-US" dirty="0">
                <a:cs typeface="+mj-cs"/>
              </a:rPr>
              <a:t>Dental Injuries </a:t>
            </a:r>
            <a:r>
              <a:rPr lang="en-US" sz="2000" b="0" dirty="0">
                <a:cs typeface="+mj-cs"/>
              </a:rPr>
              <a:t>(2 of 2)</a:t>
            </a:r>
          </a:p>
        </p:txBody>
      </p:sp>
      <p:sp>
        <p:nvSpPr>
          <p:cNvPr id="89091" name="Rectangle 3"/>
          <p:cNvSpPr>
            <a:spLocks noGrp="1" noChangeArrowheads="1"/>
          </p:cNvSpPr>
          <p:nvPr>
            <p:ph type="body" idx="1"/>
          </p:nvPr>
        </p:nvSpPr>
        <p:spPr/>
        <p:txBody>
          <a:bodyPr rIns="228600"/>
          <a:lstStyle/>
          <a:p>
            <a:pPr>
              <a:spcBef>
                <a:spcPct val="35000"/>
              </a:spcBef>
            </a:pPr>
            <a:r>
              <a:rPr lang="en-US" altLang="en-US" dirty="0"/>
              <a:t>Save and transport an avulsed tooth.</a:t>
            </a:r>
          </a:p>
          <a:p>
            <a:pPr lvl="1">
              <a:spcBef>
                <a:spcPct val="35000"/>
              </a:spcBef>
            </a:pPr>
            <a:r>
              <a:rPr lang="en-US" altLang="en-US" dirty="0"/>
              <a:t>Handle it by the crown rather than the root.</a:t>
            </a:r>
          </a:p>
          <a:p>
            <a:pPr lvl="1">
              <a:spcBef>
                <a:spcPct val="35000"/>
              </a:spcBef>
            </a:pPr>
            <a:r>
              <a:rPr lang="en-US" altLang="en-US" dirty="0"/>
              <a:t>Place the tooth in tooth storage solution, cold milk, or sterile saline.</a:t>
            </a:r>
          </a:p>
          <a:p>
            <a:pPr lvl="1">
              <a:spcBef>
                <a:spcPct val="35000"/>
              </a:spcBef>
            </a:pPr>
            <a:r>
              <a:rPr lang="en-US" altLang="en-US" dirty="0"/>
              <a:t>Notify the hospital.</a:t>
            </a:r>
          </a:p>
          <a:p>
            <a:pPr lvl="1">
              <a:spcBef>
                <a:spcPct val="35000"/>
              </a:spcBef>
            </a:pPr>
            <a:r>
              <a:rPr lang="en-US" altLang="en-US" dirty="0"/>
              <a:t>Reimplantation is recommended within 20 minutes to 1 hour after the trauma.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pPr>
              <a:lnSpc>
                <a:spcPct val="85000"/>
              </a:lnSpc>
              <a:defRPr/>
            </a:pPr>
            <a:r>
              <a:rPr lang="en-US" dirty="0">
                <a:cs typeface="+mj-cs"/>
              </a:rPr>
              <a:t>Injuries of the Cheek</a:t>
            </a:r>
          </a:p>
        </p:txBody>
      </p:sp>
      <p:sp>
        <p:nvSpPr>
          <p:cNvPr id="90115" name="Content Placeholder 2"/>
          <p:cNvSpPr>
            <a:spLocks noGrp="1"/>
          </p:cNvSpPr>
          <p:nvPr>
            <p:ph type="body" idx="1"/>
          </p:nvPr>
        </p:nvSpPr>
        <p:spPr/>
        <p:txBody>
          <a:bodyPr rIns="228600"/>
          <a:lstStyle/>
          <a:p>
            <a:pPr>
              <a:spcBef>
                <a:spcPct val="35000"/>
              </a:spcBef>
            </a:pPr>
            <a:r>
              <a:rPr lang="en-US" altLang="en-US" dirty="0"/>
              <a:t>You may encounter an object impaled in the patient</a:t>
            </a:r>
            <a:r>
              <a:rPr lang="ja-JP" altLang="en-US" dirty="0"/>
              <a:t>’</a:t>
            </a:r>
            <a:r>
              <a:rPr lang="en-US" altLang="ja-JP" dirty="0"/>
              <a:t>s cheek.</a:t>
            </a:r>
          </a:p>
          <a:p>
            <a:pPr lvl="1">
              <a:spcBef>
                <a:spcPct val="35000"/>
              </a:spcBef>
            </a:pPr>
            <a:r>
              <a:rPr lang="en-US" altLang="en-US" dirty="0"/>
              <a:t>If you are unable to control the bleeding, consider removing the object.</a:t>
            </a:r>
          </a:p>
          <a:p>
            <a:pPr lvl="1">
              <a:spcBef>
                <a:spcPct val="35000"/>
              </a:spcBef>
            </a:pPr>
            <a:r>
              <a:rPr lang="en-US" altLang="en-US" dirty="0"/>
              <a:t>Provide direct pressure on the inside and outside of the cheek.</a:t>
            </a:r>
          </a:p>
          <a:p>
            <a:pPr lvl="1">
              <a:spcBef>
                <a:spcPct val="35000"/>
              </a:spcBef>
            </a:pPr>
            <a:r>
              <a:rPr lang="en-US" altLang="en-US" dirty="0"/>
              <a:t>The amount of bandaging should not occlude the mouth.</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a:lnSpc>
                <a:spcPct val="85000"/>
              </a:lnSpc>
              <a:defRPr/>
            </a:pPr>
            <a:r>
              <a:rPr lang="en-US" dirty="0">
                <a:cs typeface="+mj-cs"/>
              </a:rPr>
              <a:t>Injuries of the Neck </a:t>
            </a:r>
            <a:r>
              <a:rPr lang="en-US" sz="2000" b="0" dirty="0">
                <a:cs typeface="+mj-cs"/>
              </a:rPr>
              <a:t>(1 of 4)</a:t>
            </a:r>
          </a:p>
        </p:txBody>
      </p:sp>
      <p:sp>
        <p:nvSpPr>
          <p:cNvPr id="91139" name="Content Placeholder 2"/>
          <p:cNvSpPr>
            <a:spLocks noGrp="1"/>
          </p:cNvSpPr>
          <p:nvPr>
            <p:ph type="body" idx="1"/>
          </p:nvPr>
        </p:nvSpPr>
        <p:spPr/>
        <p:txBody>
          <a:bodyPr rIns="228600"/>
          <a:lstStyle/>
          <a:p>
            <a:pPr>
              <a:spcBef>
                <a:spcPct val="35000"/>
              </a:spcBef>
            </a:pPr>
            <a:r>
              <a:rPr lang="en-US" altLang="en-US" dirty="0"/>
              <a:t>The neck contains many structures vulnerable to injury by blunt trauma.</a:t>
            </a:r>
          </a:p>
          <a:p>
            <a:pPr lvl="1">
              <a:spcBef>
                <a:spcPct val="35000"/>
              </a:spcBef>
            </a:pPr>
            <a:r>
              <a:rPr lang="en-US" altLang="en-US" dirty="0"/>
              <a:t>Upper airway	</a:t>
            </a:r>
          </a:p>
          <a:p>
            <a:pPr lvl="1">
              <a:spcBef>
                <a:spcPct val="35000"/>
              </a:spcBef>
            </a:pPr>
            <a:r>
              <a:rPr lang="en-US" altLang="en-US" dirty="0"/>
              <a:t>Esophagus</a:t>
            </a:r>
          </a:p>
          <a:p>
            <a:pPr lvl="1">
              <a:spcBef>
                <a:spcPct val="35000"/>
              </a:spcBef>
            </a:pPr>
            <a:r>
              <a:rPr lang="en-US" altLang="en-US" dirty="0"/>
              <a:t>Carotid arteries and jugular veins</a:t>
            </a:r>
          </a:p>
          <a:p>
            <a:pPr lvl="1">
              <a:spcBef>
                <a:spcPct val="35000"/>
              </a:spcBef>
            </a:pPr>
            <a:r>
              <a:rPr lang="en-US" altLang="en-US" dirty="0"/>
              <a:t>Thyroid cartilage (Adam</a:t>
            </a:r>
            <a:r>
              <a:rPr lang="ja-JP" altLang="en-US"/>
              <a:t>’</a:t>
            </a:r>
            <a:r>
              <a:rPr lang="en-US" altLang="ja-JP" dirty="0"/>
              <a:t>s apple)</a:t>
            </a:r>
          </a:p>
          <a:p>
            <a:pPr lvl="1">
              <a:spcBef>
                <a:spcPct val="35000"/>
              </a:spcBef>
            </a:pPr>
            <a:r>
              <a:rPr lang="en-US" altLang="en-US" dirty="0"/>
              <a:t>Cricoid cartilage</a:t>
            </a:r>
          </a:p>
          <a:p>
            <a:pPr lvl="1">
              <a:spcBef>
                <a:spcPct val="35000"/>
              </a:spcBef>
            </a:pPr>
            <a:r>
              <a:rPr lang="en-US" altLang="en-US" dirty="0"/>
              <a:t>Upper part of the trachea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a:lnSpc>
                <a:spcPct val="85000"/>
              </a:lnSpc>
              <a:defRPr/>
            </a:pPr>
            <a:r>
              <a:rPr lang="en-US" dirty="0">
                <a:cs typeface="+mj-cs"/>
              </a:rPr>
              <a:t>Injuries of the Neck </a:t>
            </a:r>
            <a:r>
              <a:rPr lang="en-US" sz="2000" b="0" dirty="0">
                <a:cs typeface="+mj-cs"/>
              </a:rPr>
              <a:t>(2 of 4)</a:t>
            </a:r>
          </a:p>
        </p:txBody>
      </p:sp>
      <p:sp>
        <p:nvSpPr>
          <p:cNvPr id="92163" name="Rectangle 3"/>
          <p:cNvSpPr>
            <a:spLocks noGrp="1" noChangeArrowheads="1"/>
          </p:cNvSpPr>
          <p:nvPr>
            <p:ph type="body" idx="1"/>
          </p:nvPr>
        </p:nvSpPr>
        <p:spPr/>
        <p:txBody>
          <a:bodyPr rIns="228600"/>
          <a:lstStyle/>
          <a:p>
            <a:pPr>
              <a:spcBef>
                <a:spcPct val="35000"/>
              </a:spcBef>
            </a:pPr>
            <a:r>
              <a:rPr lang="en-US" altLang="en-US" dirty="0"/>
              <a:t>Blunt injuries</a:t>
            </a:r>
          </a:p>
          <a:p>
            <a:pPr lvl="1">
              <a:spcBef>
                <a:spcPct val="35000"/>
              </a:spcBef>
            </a:pPr>
            <a:r>
              <a:rPr lang="en-US" altLang="en-US" dirty="0"/>
              <a:t>Any crushing injury of the upper part of the neck is likely to involve the larynx or trachea.</a:t>
            </a:r>
          </a:p>
          <a:p>
            <a:pPr lvl="1">
              <a:spcBef>
                <a:spcPct val="35000"/>
              </a:spcBef>
            </a:pPr>
            <a:r>
              <a:rPr lang="en-US" altLang="en-US" dirty="0"/>
              <a:t>Can lead to loss of voice, difficulty swallowing, severe and sometimes fatal airway obstruction, and leakage of air into soft tissues of the neck</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pPr>
              <a:lnSpc>
                <a:spcPct val="85000"/>
              </a:lnSpc>
              <a:defRPr/>
            </a:pPr>
            <a:r>
              <a:rPr lang="en-US" dirty="0">
                <a:cs typeface="+mj-cs"/>
              </a:rPr>
              <a:t>Injuries of the Neck </a:t>
            </a:r>
            <a:r>
              <a:rPr lang="en-US" sz="2000" b="0" dirty="0">
                <a:cs typeface="+mj-cs"/>
              </a:rPr>
              <a:t>(3 of 4)</a:t>
            </a:r>
          </a:p>
        </p:txBody>
      </p:sp>
      <p:sp>
        <p:nvSpPr>
          <p:cNvPr id="93187" name="Rectangle 3"/>
          <p:cNvSpPr>
            <a:spLocks noGrp="1" noChangeArrowheads="1"/>
          </p:cNvSpPr>
          <p:nvPr>
            <p:ph type="body" idx="1"/>
          </p:nvPr>
        </p:nvSpPr>
        <p:spPr/>
        <p:txBody>
          <a:bodyPr rIns="228600"/>
          <a:lstStyle/>
          <a:p>
            <a:pPr>
              <a:spcBef>
                <a:spcPct val="35000"/>
              </a:spcBef>
            </a:pPr>
            <a:r>
              <a:rPr lang="en-US" altLang="en-US" dirty="0"/>
              <a:t>Blunt injuries (cont</a:t>
            </a:r>
            <a:r>
              <a:rPr lang="ja-JP" altLang="en-US" dirty="0"/>
              <a:t>’</a:t>
            </a:r>
            <a:r>
              <a:rPr lang="en-US" altLang="ja-JP" dirty="0"/>
              <a:t>d)</a:t>
            </a:r>
          </a:p>
          <a:p>
            <a:pPr lvl="1">
              <a:spcBef>
                <a:spcPct val="35000"/>
              </a:spcBef>
            </a:pPr>
            <a:r>
              <a:rPr lang="en-US" altLang="en-US" dirty="0"/>
              <a:t>Subcutaneous emphysema is a characteristic crackling sensation produced by the presence of air.</a:t>
            </a:r>
          </a:p>
          <a:p>
            <a:pPr lvl="1"/>
            <a:r>
              <a:rPr lang="en-US" altLang="en-US" dirty="0"/>
              <a:t>Complete airway obstruction can develop rapidly.</a:t>
            </a:r>
          </a:p>
          <a:p>
            <a:pPr lvl="1"/>
            <a:r>
              <a:rPr lang="en-US" altLang="en-US" dirty="0"/>
              <a:t>Consider ALS support early. </a:t>
            </a:r>
          </a:p>
          <a:p>
            <a:pPr lvl="1"/>
            <a:r>
              <a:rPr lang="en-US" altLang="en-US" dirty="0"/>
              <a:t>Consider spinal motion restriction.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a:lnSpc>
                <a:spcPct val="85000"/>
              </a:lnSpc>
              <a:defRPr/>
            </a:pPr>
            <a:r>
              <a:rPr lang="en-US" dirty="0">
                <a:cs typeface="+mj-cs"/>
              </a:rPr>
              <a:t>Injuries of the Neck </a:t>
            </a:r>
            <a:r>
              <a:rPr lang="en-US" sz="2000" b="0" dirty="0">
                <a:cs typeface="+mj-cs"/>
              </a:rPr>
              <a:t>(4 of 4)</a:t>
            </a:r>
          </a:p>
        </p:txBody>
      </p:sp>
      <p:sp>
        <p:nvSpPr>
          <p:cNvPr id="94211" name="Rectangle 3"/>
          <p:cNvSpPr>
            <a:spLocks noGrp="1" noChangeArrowheads="1"/>
          </p:cNvSpPr>
          <p:nvPr>
            <p:ph type="body" idx="1"/>
          </p:nvPr>
        </p:nvSpPr>
        <p:spPr/>
        <p:txBody>
          <a:bodyPr rIns="228600"/>
          <a:lstStyle/>
          <a:p>
            <a:pPr>
              <a:spcBef>
                <a:spcPct val="35000"/>
              </a:spcBef>
            </a:pPr>
            <a:r>
              <a:rPr lang="en-US" altLang="en-US" dirty="0"/>
              <a:t>Penetrating injuries</a:t>
            </a:r>
          </a:p>
          <a:p>
            <a:pPr lvl="1">
              <a:spcBef>
                <a:spcPct val="35000"/>
              </a:spcBef>
            </a:pPr>
            <a:r>
              <a:rPr lang="en-US" altLang="en-US" dirty="0"/>
              <a:t>Can cause profuse bleeding from laceration of the great vessels in the neck</a:t>
            </a:r>
          </a:p>
          <a:p>
            <a:pPr lvl="1">
              <a:spcBef>
                <a:spcPct val="35000"/>
              </a:spcBef>
            </a:pPr>
            <a:r>
              <a:rPr lang="en-US" altLang="en-US" dirty="0"/>
              <a:t>Injuries to the carotid and jugular veins can cause the body to bleed out (exsanguination).</a:t>
            </a:r>
          </a:p>
          <a:p>
            <a:pPr lvl="1">
              <a:spcBef>
                <a:spcPct val="35000"/>
              </a:spcBef>
            </a:pPr>
            <a:r>
              <a:rPr lang="en-US" altLang="en-US" dirty="0"/>
              <a:t>Injuries to these large vessels may also allow air to enter the circulatory system, which can lead to air embolism and cardiac arrest.</a:t>
            </a:r>
          </a:p>
          <a:p>
            <a:pPr lvl="1">
              <a:spcBef>
                <a:spcPct val="35000"/>
              </a:spcBef>
            </a:pPr>
            <a:r>
              <a:rPr lang="en-US" altLang="en-US" dirty="0"/>
              <a:t>Direct pressure will control most bleeding.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a:lnSpc>
                <a:spcPct val="85000"/>
              </a:lnSpc>
              <a:defRPr/>
            </a:pPr>
            <a:r>
              <a:rPr lang="en-US" dirty="0">
                <a:cs typeface="+mj-cs"/>
              </a:rPr>
              <a:t>Laryngeal Injuries </a:t>
            </a:r>
            <a:r>
              <a:rPr lang="en-US" sz="2000" b="0" dirty="0">
                <a:cs typeface="+mj-cs"/>
              </a:rPr>
              <a:t>(1 of 4)</a:t>
            </a:r>
          </a:p>
        </p:txBody>
      </p:sp>
      <p:sp>
        <p:nvSpPr>
          <p:cNvPr id="95235" name="Content Placeholder 2"/>
          <p:cNvSpPr>
            <a:spLocks noGrp="1"/>
          </p:cNvSpPr>
          <p:nvPr>
            <p:ph type="body" idx="1"/>
          </p:nvPr>
        </p:nvSpPr>
        <p:spPr/>
        <p:txBody>
          <a:bodyPr rIns="228600"/>
          <a:lstStyle/>
          <a:p>
            <a:pPr>
              <a:spcBef>
                <a:spcPct val="35000"/>
              </a:spcBef>
            </a:pPr>
            <a:r>
              <a:rPr lang="en-US" altLang="en-US" dirty="0"/>
              <a:t>Blunt force trauma to the larynx can occur when:</a:t>
            </a:r>
          </a:p>
          <a:p>
            <a:pPr lvl="1">
              <a:spcBef>
                <a:spcPct val="35000"/>
              </a:spcBef>
            </a:pPr>
            <a:r>
              <a:rPr lang="en-US" altLang="en-US" dirty="0"/>
              <a:t>Unrestrained driver strikes steering wheel.</a:t>
            </a:r>
          </a:p>
          <a:p>
            <a:pPr lvl="1">
              <a:spcBef>
                <a:spcPct val="35000"/>
              </a:spcBef>
            </a:pPr>
            <a:r>
              <a:rPr lang="en-US" altLang="en-US" dirty="0"/>
              <a:t>Snowmobile rider strikes a clothesline.</a:t>
            </a:r>
          </a:p>
          <a:p>
            <a:pPr>
              <a:spcBef>
                <a:spcPct val="35000"/>
              </a:spcBef>
            </a:pPr>
            <a:r>
              <a:rPr lang="en-US" altLang="en-US" dirty="0"/>
              <a:t>The larynx becomes crushed against the cervical spine, resulting in soft-tissue injury, fractures, and/or separation of the fascia.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pPr>
              <a:lnSpc>
                <a:spcPct val="85000"/>
              </a:lnSpc>
              <a:defRPr/>
            </a:pPr>
            <a:r>
              <a:rPr lang="en-US" dirty="0">
                <a:cs typeface="+mj-cs"/>
              </a:rPr>
              <a:t>Laryngeal Injuries </a:t>
            </a:r>
            <a:r>
              <a:rPr lang="en-US" sz="2000" b="0" dirty="0">
                <a:cs typeface="+mj-cs"/>
              </a:rPr>
              <a:t>(2 of 4)</a:t>
            </a:r>
          </a:p>
        </p:txBody>
      </p:sp>
      <p:sp>
        <p:nvSpPr>
          <p:cNvPr id="96259" name="Rectangle 3"/>
          <p:cNvSpPr>
            <a:spLocks noGrp="1" noChangeArrowheads="1"/>
          </p:cNvSpPr>
          <p:nvPr>
            <p:ph type="body" idx="1"/>
          </p:nvPr>
        </p:nvSpPr>
        <p:spPr/>
        <p:txBody>
          <a:bodyPr rIns="228600"/>
          <a:lstStyle/>
          <a:p>
            <a:pPr>
              <a:spcBef>
                <a:spcPct val="35000"/>
              </a:spcBef>
            </a:pPr>
            <a:r>
              <a:rPr lang="en-US" altLang="en-US" dirty="0"/>
              <a:t>Penetrating or impaled objects in the larynx should not be removed unless they interfere with CPR.</a:t>
            </a:r>
          </a:p>
          <a:p>
            <a:pPr lvl="1">
              <a:spcBef>
                <a:spcPct val="35000"/>
              </a:spcBef>
            </a:pPr>
            <a:r>
              <a:rPr lang="en-US" altLang="en-US" dirty="0"/>
              <a:t>Stabilize all impaled objects if they are not obstructing the airway.</a:t>
            </a:r>
          </a:p>
          <a:p>
            <a:pPr lvl="1">
              <a:spcBef>
                <a:spcPct val="35000"/>
              </a:spcBef>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a:lnSpc>
                <a:spcPct val="85000"/>
              </a:lnSpc>
              <a:defRPr/>
            </a:pPr>
            <a:r>
              <a:rPr lang="en-US" dirty="0">
                <a:cs typeface="+mj-cs"/>
              </a:rPr>
              <a:t>Laryngeal Injuries </a:t>
            </a:r>
            <a:r>
              <a:rPr lang="en-US" sz="2000" b="0" dirty="0">
                <a:cs typeface="+mj-cs"/>
              </a:rPr>
              <a:t>(3 of 4)</a:t>
            </a:r>
          </a:p>
        </p:txBody>
      </p:sp>
      <p:sp>
        <p:nvSpPr>
          <p:cNvPr id="97283" name="Rectangle 3"/>
          <p:cNvSpPr>
            <a:spLocks noGrp="1" noChangeArrowheads="1"/>
          </p:cNvSpPr>
          <p:nvPr>
            <p:ph type="body" idx="1"/>
          </p:nvPr>
        </p:nvSpPr>
        <p:spPr/>
        <p:txBody>
          <a:bodyPr rIns="228600"/>
          <a:lstStyle/>
          <a:p>
            <a:pPr>
              <a:spcBef>
                <a:spcPct val="35000"/>
              </a:spcBef>
            </a:pPr>
            <a:r>
              <a:rPr lang="en-US" altLang="en-US" dirty="0"/>
              <a:t>Signs and symptoms of larynx injuries:</a:t>
            </a:r>
          </a:p>
          <a:p>
            <a:pPr lvl="1">
              <a:spcBef>
                <a:spcPct val="35000"/>
              </a:spcBef>
            </a:pPr>
            <a:r>
              <a:rPr lang="en-US" altLang="en-US" dirty="0"/>
              <a:t>Respiratory distress</a:t>
            </a:r>
          </a:p>
          <a:p>
            <a:pPr lvl="1">
              <a:spcBef>
                <a:spcPct val="35000"/>
              </a:spcBef>
            </a:pPr>
            <a:r>
              <a:rPr lang="en-US" altLang="en-US" dirty="0"/>
              <a:t>Hoarseness</a:t>
            </a:r>
          </a:p>
          <a:p>
            <a:pPr lvl="1">
              <a:spcBef>
                <a:spcPct val="35000"/>
              </a:spcBef>
            </a:pPr>
            <a:r>
              <a:rPr lang="en-US" altLang="en-US" dirty="0"/>
              <a:t>Pain</a:t>
            </a:r>
          </a:p>
          <a:p>
            <a:pPr lvl="1">
              <a:spcBef>
                <a:spcPct val="35000"/>
              </a:spcBef>
            </a:pPr>
            <a:r>
              <a:rPr lang="en-US" altLang="en-US" dirty="0"/>
              <a:t>Difficulty swallowing (dysphagia)</a:t>
            </a:r>
          </a:p>
          <a:p>
            <a:pPr lvl="1">
              <a:spcBef>
                <a:spcPct val="35000"/>
              </a:spcBef>
            </a:pPr>
            <a:r>
              <a:rPr lang="en-US" altLang="en-US" dirty="0"/>
              <a:t>Cyanosis</a:t>
            </a:r>
          </a:p>
          <a:p>
            <a:pPr lvl="1">
              <a:spcBef>
                <a:spcPct val="35000"/>
              </a:spcBef>
            </a:pPr>
            <a:r>
              <a:rPr lang="en-US" altLang="en-US" dirty="0"/>
              <a:t>Pale skin</a:t>
            </a:r>
          </a:p>
          <a:p>
            <a:pPr lvl="1">
              <a:spcBef>
                <a:spcPct val="35000"/>
              </a:spcBef>
            </a:pPr>
            <a:r>
              <a:rPr lang="en-US" altLang="en-US" dirty="0"/>
              <a:t>Sputum in the wound</a:t>
            </a:r>
          </a:p>
          <a:p>
            <a:pPr lvl="1"/>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lstStyle/>
          <a:p>
            <a:pPr>
              <a:lnSpc>
                <a:spcPct val="85000"/>
              </a:lnSpc>
              <a:defRPr/>
            </a:pPr>
            <a:r>
              <a:rPr lang="en-US" dirty="0">
                <a:cs typeface="+mj-cs"/>
              </a:rPr>
              <a:t>Laryngeal Injuries </a:t>
            </a:r>
            <a:r>
              <a:rPr lang="en-US" sz="2000" b="0" dirty="0">
                <a:cs typeface="+mj-cs"/>
              </a:rPr>
              <a:t>(4 of 4)</a:t>
            </a:r>
          </a:p>
        </p:txBody>
      </p:sp>
      <p:sp>
        <p:nvSpPr>
          <p:cNvPr id="98307" name="Rectangle 3"/>
          <p:cNvSpPr>
            <a:spLocks noGrp="1" noChangeArrowheads="1"/>
          </p:cNvSpPr>
          <p:nvPr>
            <p:ph type="body" idx="1"/>
          </p:nvPr>
        </p:nvSpPr>
        <p:spPr/>
        <p:txBody>
          <a:bodyPr rIns="228600"/>
          <a:lstStyle/>
          <a:p>
            <a:pPr>
              <a:spcBef>
                <a:spcPct val="35000"/>
              </a:spcBef>
            </a:pPr>
            <a:r>
              <a:rPr lang="en-US" altLang="en-US" dirty="0"/>
              <a:t>Signs and symptoms (cont</a:t>
            </a:r>
            <a:r>
              <a:rPr lang="ja-JP" altLang="en-US" dirty="0"/>
              <a:t>’</a:t>
            </a:r>
            <a:r>
              <a:rPr lang="en-US" altLang="ja-JP" dirty="0"/>
              <a:t>d)</a:t>
            </a:r>
          </a:p>
          <a:p>
            <a:pPr lvl="1">
              <a:spcBef>
                <a:spcPct val="35000"/>
              </a:spcBef>
            </a:pPr>
            <a:r>
              <a:rPr lang="en-US" altLang="en-US" dirty="0"/>
              <a:t>Subcutaneous emphysema</a:t>
            </a:r>
          </a:p>
          <a:p>
            <a:pPr lvl="1">
              <a:spcBef>
                <a:spcPct val="35000"/>
              </a:spcBef>
            </a:pPr>
            <a:r>
              <a:rPr lang="en-US" altLang="en-US" dirty="0"/>
              <a:t>Bruising on the neck</a:t>
            </a:r>
          </a:p>
          <a:p>
            <a:pPr lvl="1">
              <a:spcBef>
                <a:spcPct val="35000"/>
              </a:spcBef>
            </a:pPr>
            <a:r>
              <a:rPr lang="en-US" altLang="en-US" dirty="0"/>
              <a:t>Hematoma</a:t>
            </a:r>
          </a:p>
          <a:p>
            <a:pPr lvl="1">
              <a:spcBef>
                <a:spcPct val="35000"/>
              </a:spcBef>
            </a:pPr>
            <a:r>
              <a:rPr lang="en-US" altLang="en-US" dirty="0"/>
              <a:t>Bleeding</a:t>
            </a:r>
          </a:p>
          <a:p>
            <a:pPr>
              <a:spcBef>
                <a:spcPct val="35000"/>
              </a:spcBef>
            </a:pPr>
            <a:r>
              <a:rPr lang="en-US" altLang="en-US" dirty="0"/>
              <a:t>To manage a laryngeal injury: </a:t>
            </a:r>
          </a:p>
          <a:p>
            <a:pPr lvl="1">
              <a:spcBef>
                <a:spcPct val="35000"/>
              </a:spcBef>
            </a:pPr>
            <a:r>
              <a:rPr lang="en-US" altLang="en-US" dirty="0"/>
              <a:t>Provide oxygen and ventilation. </a:t>
            </a:r>
          </a:p>
          <a:p>
            <a:pPr lvl="1">
              <a:spcBef>
                <a:spcPct val="35000"/>
              </a:spcBef>
            </a:pPr>
            <a:r>
              <a:rPr lang="en-US" altLang="en-US" dirty="0"/>
              <a:t>Apply cervical immobilization but avoid rigid collars.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pPr>
              <a:lnSpc>
                <a:spcPct val="85000"/>
              </a:lnSpc>
              <a:defRPr/>
            </a:pPr>
            <a:r>
              <a:rPr lang="en-US" dirty="0">
                <a:cs typeface="+mj-cs"/>
              </a:rPr>
              <a:t>The Face </a:t>
            </a:r>
            <a:r>
              <a:rPr lang="en-US" sz="2000" b="0" dirty="0">
                <a:cs typeface="+mj-cs"/>
              </a:rPr>
              <a:t>(1 of 5)</a:t>
            </a:r>
          </a:p>
        </p:txBody>
      </p:sp>
      <p:sp>
        <p:nvSpPr>
          <p:cNvPr id="13315" name="Rectangle 3"/>
          <p:cNvSpPr>
            <a:spLocks noGrp="1" noChangeArrowheads="1"/>
          </p:cNvSpPr>
          <p:nvPr>
            <p:ph type="body" idx="1"/>
          </p:nvPr>
        </p:nvSpPr>
        <p:spPr>
          <a:xfrm>
            <a:off x="6096000" y="1447800"/>
            <a:ext cx="5181600" cy="4800600"/>
          </a:xfrm>
        </p:spPr>
        <p:txBody>
          <a:bodyPr rIns="228600"/>
          <a:lstStyle/>
          <a:p>
            <a:pPr>
              <a:spcBef>
                <a:spcPct val="35000"/>
              </a:spcBef>
            </a:pPr>
            <a:r>
              <a:rPr lang="en-US" altLang="en-US" dirty="0"/>
              <a:t>Six major bones include:</a:t>
            </a:r>
          </a:p>
          <a:p>
            <a:pPr lvl="1">
              <a:spcBef>
                <a:spcPct val="35000"/>
              </a:spcBef>
            </a:pPr>
            <a:r>
              <a:rPr lang="en-US" altLang="en-US" dirty="0"/>
              <a:t>Nasal bone</a:t>
            </a:r>
          </a:p>
          <a:p>
            <a:pPr lvl="1">
              <a:spcBef>
                <a:spcPct val="35000"/>
              </a:spcBef>
            </a:pPr>
            <a:r>
              <a:rPr lang="en-US" altLang="en-US" dirty="0"/>
              <a:t>Two zygomas</a:t>
            </a:r>
          </a:p>
          <a:p>
            <a:pPr lvl="1">
              <a:spcBef>
                <a:spcPct val="35000"/>
              </a:spcBef>
            </a:pPr>
            <a:r>
              <a:rPr lang="en-US" altLang="en-US" dirty="0"/>
              <a:t>Two maxillae</a:t>
            </a:r>
          </a:p>
          <a:p>
            <a:pPr lvl="1">
              <a:spcBef>
                <a:spcPct val="35000"/>
              </a:spcBef>
            </a:pPr>
            <a:r>
              <a:rPr lang="en-US" altLang="en-US" dirty="0"/>
              <a:t>Mandible</a:t>
            </a:r>
          </a:p>
        </p:txBody>
      </p:sp>
      <p:pic>
        <p:nvPicPr>
          <p:cNvPr id="1026" name="Picture 2" descr="The nasal bone, the zygoma at the upper cheek, maxilla at the upper jaw, and the mandible of the lower jaw are labeled.&#10;" title="An illustration of the skull in lateral view with parts labe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4088" y="1473200"/>
            <a:ext cx="4418012" cy="389677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54088" y="5369970"/>
            <a:ext cx="5599112" cy="646331"/>
          </a:xfrm>
          <a:prstGeom prst="rect">
            <a:avLst/>
          </a:prstGeom>
        </p:spPr>
        <p:txBody>
          <a:bodyPr wrap="square">
            <a:spAutoFit/>
          </a:bodyPr>
          <a:lstStyle/>
          <a:p>
            <a:r>
              <a:rPr lang="en-US" b="1" dirty="0"/>
              <a:t>FIGURE 28-1 </a:t>
            </a:r>
            <a:r>
              <a:rPr lang="en-US" dirty="0"/>
              <a:t>The face is composed of six bones: the</a:t>
            </a:r>
          </a:p>
          <a:p>
            <a:r>
              <a:rPr lang="en-US" dirty="0"/>
              <a:t>nasal bone, two maxillae, two </a:t>
            </a:r>
            <a:r>
              <a:rPr lang="en-US" dirty="0" err="1"/>
              <a:t>zygomas</a:t>
            </a:r>
            <a:r>
              <a:rPr lang="en-US" dirty="0"/>
              <a:t>, and the mandible</a:t>
            </a:r>
          </a:p>
        </p:txBody>
      </p:sp>
      <p:sp>
        <p:nvSpPr>
          <p:cNvPr id="4" name="Rectangle 3"/>
          <p:cNvSpPr/>
          <p:nvPr/>
        </p:nvSpPr>
        <p:spPr>
          <a:xfrm>
            <a:off x="954088" y="6016301"/>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99331" name="Rectangle 3"/>
          <p:cNvSpPr>
            <a:spLocks noGrp="1" noChangeArrowheads="1"/>
          </p:cNvSpPr>
          <p:nvPr>
            <p:ph type="body" idx="1"/>
          </p:nvPr>
        </p:nvSpPr>
        <p:spPr/>
        <p:txBody>
          <a:bodyPr rIns="228600"/>
          <a:lstStyle/>
          <a:p>
            <a:pPr marL="457200" indent="-457200">
              <a:spcBef>
                <a:spcPct val="35000"/>
              </a:spcBef>
              <a:buFontTx/>
              <a:buAutoNum type="arabicPeriod"/>
            </a:pPr>
            <a:r>
              <a:rPr lang="en-US" altLang="en-US" dirty="0"/>
              <a:t>Which of the following statements regarding the </a:t>
            </a:r>
            <a:r>
              <a:rPr lang="ja-JP" altLang="en-US"/>
              <a:t>“</a:t>
            </a:r>
            <a:r>
              <a:rPr lang="en-US" altLang="ja-JP" dirty="0"/>
              <a:t>Adam</a:t>
            </a:r>
            <a:r>
              <a:rPr lang="ja-JP" altLang="en-US"/>
              <a:t>’</a:t>
            </a:r>
            <a:r>
              <a:rPr lang="en-US" altLang="ja-JP" dirty="0"/>
              <a:t>s apple</a:t>
            </a:r>
            <a:r>
              <a:rPr lang="ja-JP" altLang="en-US"/>
              <a:t>”</a:t>
            </a:r>
            <a:r>
              <a:rPr lang="en-US" altLang="ja-JP" dirty="0"/>
              <a:t> is FALSE?</a:t>
            </a:r>
          </a:p>
          <a:p>
            <a:pPr marL="1016000" lvl="1" indent="-444500">
              <a:spcBef>
                <a:spcPct val="35000"/>
              </a:spcBef>
              <a:buFontTx/>
              <a:buAutoNum type="alphaUcPeriod"/>
            </a:pPr>
            <a:r>
              <a:rPr lang="en-US" altLang="en-US" dirty="0"/>
              <a:t>It is inferior to the cricoid cartilage.</a:t>
            </a:r>
          </a:p>
          <a:p>
            <a:pPr marL="1016000" lvl="1" indent="-444500">
              <a:spcBef>
                <a:spcPct val="35000"/>
              </a:spcBef>
              <a:buFontTx/>
              <a:buAutoNum type="alphaUcPeriod"/>
            </a:pPr>
            <a:r>
              <a:rPr lang="en-US" altLang="en-US" dirty="0"/>
              <a:t>It is formed by the thyroid cartilage.</a:t>
            </a:r>
          </a:p>
          <a:p>
            <a:pPr marL="1016000" lvl="1" indent="-444500">
              <a:spcBef>
                <a:spcPct val="35000"/>
              </a:spcBef>
              <a:buFontTx/>
              <a:buAutoNum type="alphaUcPeriod"/>
            </a:pPr>
            <a:r>
              <a:rPr lang="en-US" altLang="en-US" dirty="0"/>
              <a:t>It is the uppermost part of the larynx.</a:t>
            </a:r>
          </a:p>
          <a:p>
            <a:pPr marL="1016000" lvl="1" indent="-444500">
              <a:spcBef>
                <a:spcPct val="35000"/>
              </a:spcBef>
              <a:buFontTx/>
              <a:buAutoNum type="alphaUcPeriod"/>
            </a:pPr>
            <a:r>
              <a:rPr lang="en-US" altLang="en-US" dirty="0"/>
              <a:t>It is more prominent in men than in women.</a:t>
            </a:r>
          </a:p>
          <a:p>
            <a:pPr marL="457200" indent="-457200">
              <a:buFontTx/>
              <a:buAutoNum type="arabicPeriod"/>
            </a:pPr>
            <a:endParaRPr lang="en-US" altLang="en-US" sz="2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00355" name="Rectangle 3"/>
          <p:cNvSpPr>
            <a:spLocks noGrp="1" noChangeArrowheads="1"/>
          </p:cNvSpPr>
          <p:nvPr>
            <p:ph type="body" idx="1"/>
          </p:nvPr>
        </p:nvSpPr>
        <p:spPr/>
        <p:txBody>
          <a:bodyPr rIns="228600"/>
          <a:lstStyle/>
          <a:p>
            <a:pPr marL="0" indent="0">
              <a:lnSpc>
                <a:spcPct val="90000"/>
              </a:lnSpc>
              <a:buFontTx/>
              <a:buNone/>
            </a:pPr>
            <a:r>
              <a:rPr lang="en-US" altLang="en-US" b="1" dirty="0"/>
              <a:t>Answer: </a:t>
            </a:r>
            <a:r>
              <a:rPr lang="en-US" altLang="en-US" b="1" dirty="0">
                <a:solidFill>
                  <a:srgbClr val="F37021"/>
                </a:solidFill>
              </a:rPr>
              <a:t>A</a:t>
            </a:r>
            <a:endParaRPr lang="en-US" altLang="en-US" b="1" dirty="0"/>
          </a:p>
          <a:p>
            <a:pPr marL="0" indent="0">
              <a:spcBef>
                <a:spcPct val="35000"/>
              </a:spcBef>
              <a:buFontTx/>
              <a:buNone/>
            </a:pPr>
            <a:r>
              <a:rPr lang="en-US" altLang="en-US" b="1" dirty="0"/>
              <a:t>Rationale: </a:t>
            </a:r>
            <a:r>
              <a:rPr lang="en-US" altLang="en-US" dirty="0"/>
              <a:t>The most obvious prominence in the center of the anterior neck is the Adam</a:t>
            </a:r>
            <a:r>
              <a:rPr lang="ja-JP" altLang="en-US"/>
              <a:t>’</a:t>
            </a:r>
            <a:r>
              <a:rPr lang="en-US" altLang="ja-JP" dirty="0"/>
              <a:t>s apple. This prominence is the upper part of the larynx, formed by the thyroid cartilage. It is more prominent in men than in women. The other portion of the larynx is the cricoid cartilage, a firm ridge that is inferior to the thyroid cartilage.</a:t>
            </a:r>
          </a:p>
          <a:p>
            <a:pPr marL="0" indent="0">
              <a:lnSpc>
                <a:spcPct val="90000"/>
              </a:lnSpc>
            </a:pPr>
            <a:endParaRPr lang="en-US" altLang="en-US" dirty="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pPr>
              <a:lnSpc>
                <a:spcPct val="85000"/>
              </a:lnSpc>
              <a:defRPr/>
            </a:pPr>
            <a:r>
              <a:rPr lang="en-US" dirty="0">
                <a:cs typeface="+mj-cs"/>
              </a:rPr>
              <a:t>Review</a:t>
            </a:r>
            <a:endParaRPr lang="en-US" sz="2800" b="0" dirty="0">
              <a:cs typeface="+mj-cs"/>
            </a:endParaRPr>
          </a:p>
        </p:txBody>
      </p:sp>
      <p:sp>
        <p:nvSpPr>
          <p:cNvPr id="101379" name="Rectangle 3"/>
          <p:cNvSpPr>
            <a:spLocks noGrp="1" noChangeArrowheads="1"/>
          </p:cNvSpPr>
          <p:nvPr>
            <p:ph type="body" idx="1"/>
          </p:nvPr>
        </p:nvSpPr>
        <p:spPr/>
        <p:txBody>
          <a:bodyPr rIns="228600"/>
          <a:lstStyle/>
          <a:p>
            <a:pPr marL="457200" indent="-457200">
              <a:spcBef>
                <a:spcPct val="35000"/>
              </a:spcBef>
              <a:buFontTx/>
              <a:buAutoNum type="arabicPeriod"/>
            </a:pPr>
            <a:r>
              <a:rPr lang="en-US" altLang="en-US" dirty="0"/>
              <a:t>Which of the following statements regarding the </a:t>
            </a:r>
            <a:r>
              <a:rPr lang="ja-JP" altLang="en-US"/>
              <a:t>“</a:t>
            </a:r>
            <a:r>
              <a:rPr lang="en-US" altLang="ja-JP" dirty="0"/>
              <a:t>Adam</a:t>
            </a:r>
            <a:r>
              <a:rPr lang="ja-JP" altLang="en-US"/>
              <a:t>’</a:t>
            </a:r>
            <a:r>
              <a:rPr lang="en-US" altLang="ja-JP" dirty="0"/>
              <a:t>s apple</a:t>
            </a:r>
            <a:r>
              <a:rPr lang="ja-JP" altLang="en-US"/>
              <a:t>”</a:t>
            </a:r>
            <a:r>
              <a:rPr lang="en-US" altLang="ja-JP" dirty="0"/>
              <a:t> is FALSE?</a:t>
            </a:r>
          </a:p>
          <a:p>
            <a:pPr marL="1016000" lvl="1" indent="-444500">
              <a:spcBef>
                <a:spcPct val="35000"/>
              </a:spcBef>
              <a:buFontTx/>
              <a:buAutoNum type="alphaUcPeriod"/>
            </a:pPr>
            <a:r>
              <a:rPr lang="en-US" altLang="en-US" dirty="0"/>
              <a:t>It is inferior to the cricoid cartilage.</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Correct answer.</a:t>
            </a:r>
            <a:r>
              <a:rPr lang="en-US" altLang="en-US" dirty="0">
                <a:solidFill>
                  <a:srgbClr val="FF0000"/>
                </a:solidFill>
              </a:rPr>
              <a:t> </a:t>
            </a:r>
          </a:p>
          <a:p>
            <a:pPr marL="1016000" lvl="1" indent="-444500">
              <a:spcBef>
                <a:spcPct val="35000"/>
              </a:spcBef>
              <a:buFontTx/>
              <a:buAutoNum type="alphaUcPeriod"/>
            </a:pPr>
            <a:r>
              <a:rPr lang="en-US" altLang="en-US" dirty="0"/>
              <a:t>It is formed by the thyroid cartilage.</a:t>
            </a:r>
            <a:br>
              <a:rPr lang="en-US" altLang="en-US" dirty="0"/>
            </a:br>
            <a:r>
              <a:rPr lang="en-US" altLang="en-US" b="1" dirty="0"/>
              <a:t>Rationale: </a:t>
            </a:r>
            <a:r>
              <a:rPr lang="en-US" altLang="en-US" dirty="0">
                <a:solidFill>
                  <a:srgbClr val="F37021"/>
                </a:solidFill>
              </a:rPr>
              <a:t>This is true.</a:t>
            </a:r>
          </a:p>
          <a:p>
            <a:pPr marL="1016000" lvl="1" indent="-444500">
              <a:spcBef>
                <a:spcPct val="35000"/>
              </a:spcBef>
              <a:buFontTx/>
              <a:buAutoNum type="alphaUcPeriod"/>
            </a:pPr>
            <a:r>
              <a:rPr lang="en-US" altLang="en-US" dirty="0"/>
              <a:t>It is the uppermost part of the larynx.</a:t>
            </a:r>
            <a:br>
              <a:rPr lang="en-US" altLang="en-US" dirty="0"/>
            </a:br>
            <a:r>
              <a:rPr lang="en-US" altLang="en-US" b="1" dirty="0"/>
              <a:t>Rationale: </a:t>
            </a:r>
            <a:r>
              <a:rPr lang="en-US" altLang="en-US" dirty="0">
                <a:solidFill>
                  <a:srgbClr val="F37021"/>
                </a:solidFill>
              </a:rPr>
              <a:t>This is true.</a:t>
            </a:r>
          </a:p>
          <a:p>
            <a:pPr marL="1016000" lvl="1" indent="-444500">
              <a:spcBef>
                <a:spcPct val="35000"/>
              </a:spcBef>
              <a:buFontTx/>
              <a:buAutoNum type="alphaUcPeriod"/>
            </a:pPr>
            <a:r>
              <a:rPr lang="en-US" altLang="en-US" dirty="0"/>
              <a:t>It is more prominent in men than in women.</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This is true.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02403" name="Rectangle 3"/>
          <p:cNvSpPr>
            <a:spLocks noGrp="1" noChangeArrowheads="1"/>
          </p:cNvSpPr>
          <p:nvPr>
            <p:ph type="body" idx="1"/>
          </p:nvPr>
        </p:nvSpPr>
        <p:spPr/>
        <p:txBody>
          <a:bodyPr rIns="228600"/>
          <a:lstStyle/>
          <a:p>
            <a:pPr marL="457200" indent="-457200">
              <a:spcBef>
                <a:spcPct val="35000"/>
              </a:spcBef>
              <a:buFontTx/>
              <a:buAutoNum type="arabicPeriod" startAt="2"/>
            </a:pPr>
            <a:r>
              <a:rPr lang="en-US" altLang="en-US" dirty="0"/>
              <a:t>The globe of the eye is also called the:</a:t>
            </a:r>
          </a:p>
          <a:p>
            <a:pPr marL="1016000" lvl="1" indent="-444500">
              <a:spcBef>
                <a:spcPct val="35000"/>
              </a:spcBef>
              <a:buFontTx/>
              <a:buAutoNum type="alphaUcPeriod"/>
            </a:pPr>
            <a:r>
              <a:rPr lang="en-US" altLang="en-US" dirty="0"/>
              <a:t>lens.</a:t>
            </a:r>
          </a:p>
          <a:p>
            <a:pPr marL="1016000" lvl="1" indent="-444500">
              <a:spcBef>
                <a:spcPct val="35000"/>
              </a:spcBef>
              <a:buFontTx/>
              <a:buAutoNum type="alphaUcPeriod"/>
            </a:pPr>
            <a:r>
              <a:rPr lang="en-US" altLang="en-US" dirty="0"/>
              <a:t>orbit.</a:t>
            </a:r>
          </a:p>
          <a:p>
            <a:pPr marL="1016000" lvl="1" indent="-444500">
              <a:spcBef>
                <a:spcPct val="35000"/>
              </a:spcBef>
              <a:buFontTx/>
              <a:buAutoNum type="alphaUcPeriod"/>
            </a:pPr>
            <a:r>
              <a:rPr lang="en-US" altLang="en-US" dirty="0"/>
              <a:t>retina.</a:t>
            </a:r>
          </a:p>
          <a:p>
            <a:pPr marL="1016000" lvl="1" indent="-444500">
              <a:spcBef>
                <a:spcPct val="35000"/>
              </a:spcBef>
              <a:buFontTx/>
              <a:buAutoNum type="alphaUcPeriod"/>
            </a:pPr>
            <a:r>
              <a:rPr lang="en-US" altLang="en-US" dirty="0"/>
              <a:t>eyeball.</a:t>
            </a:r>
          </a:p>
          <a:p>
            <a:pPr marL="457200" indent="-457200">
              <a:buFontTx/>
              <a:buAutoNum type="arabicPeriod" startAt="2"/>
            </a:pPr>
            <a:endParaRPr lang="en-US" altLang="en-US" sz="2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03427" name="Rectangle 3"/>
          <p:cNvSpPr>
            <a:spLocks noGrp="1" noChangeArrowheads="1"/>
          </p:cNvSpPr>
          <p:nvPr>
            <p:ph type="body" idx="1"/>
          </p:nvPr>
        </p:nvSpPr>
        <p:spPr/>
        <p:txBody>
          <a:bodyPr rIns="228600"/>
          <a:lstStyle/>
          <a:p>
            <a:pPr marL="0" indent="0">
              <a:buFontTx/>
              <a:buNone/>
            </a:pPr>
            <a:r>
              <a:rPr lang="en-US" altLang="en-US" b="1" dirty="0"/>
              <a:t>Answer: </a:t>
            </a:r>
            <a:r>
              <a:rPr lang="en-US" altLang="en-US" b="1" dirty="0">
                <a:solidFill>
                  <a:srgbClr val="F37021"/>
                </a:solidFill>
              </a:rPr>
              <a:t>D</a:t>
            </a:r>
            <a:endParaRPr lang="en-US" altLang="en-US" b="1" dirty="0"/>
          </a:p>
          <a:p>
            <a:pPr marL="0" indent="0">
              <a:spcBef>
                <a:spcPct val="35000"/>
              </a:spcBef>
              <a:buFontTx/>
              <a:buNone/>
            </a:pPr>
            <a:r>
              <a:rPr lang="en-US" altLang="en-US" b="1" dirty="0"/>
              <a:t>Rationale: </a:t>
            </a:r>
            <a:r>
              <a:rPr lang="en-US" altLang="en-US" dirty="0"/>
              <a:t>The globe of the eye is also called the eyeball. The lens, which sits behind the iris, focuses images on the retina—the light-sensitive area at the back of the globe. The globe is located within a bony socket in the skull called the orbit.</a:t>
            </a:r>
          </a:p>
          <a:p>
            <a:pPr marL="0" indent="0"/>
            <a:endParaRPr lang="en-US" altLang="en-US" dirty="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pPr>
              <a:lnSpc>
                <a:spcPct val="85000"/>
              </a:lnSpc>
              <a:defRPr/>
            </a:pPr>
            <a:r>
              <a:rPr lang="en-US" dirty="0">
                <a:cs typeface="+mj-cs"/>
              </a:rPr>
              <a:t>Review</a:t>
            </a:r>
            <a:endParaRPr lang="en-US" sz="2800" b="0" dirty="0">
              <a:cs typeface="+mj-cs"/>
            </a:endParaRPr>
          </a:p>
        </p:txBody>
      </p:sp>
      <p:sp>
        <p:nvSpPr>
          <p:cNvPr id="104451" name="Rectangle 3"/>
          <p:cNvSpPr>
            <a:spLocks noGrp="1" noChangeArrowheads="1"/>
          </p:cNvSpPr>
          <p:nvPr>
            <p:ph type="body" idx="1"/>
          </p:nvPr>
        </p:nvSpPr>
        <p:spPr/>
        <p:txBody>
          <a:bodyPr rIns="228600"/>
          <a:lstStyle/>
          <a:p>
            <a:pPr marL="457200" indent="-457200">
              <a:spcBef>
                <a:spcPct val="35000"/>
              </a:spcBef>
              <a:buFontTx/>
              <a:buAutoNum type="arabicPeriod" startAt="2"/>
            </a:pPr>
            <a:r>
              <a:rPr lang="en-US" altLang="en-US" dirty="0"/>
              <a:t>The globe of the eye is also called the:</a:t>
            </a:r>
          </a:p>
          <a:p>
            <a:pPr marL="1016000" lvl="1" indent="-444500">
              <a:spcBef>
                <a:spcPct val="35000"/>
              </a:spcBef>
              <a:buFontTx/>
              <a:buAutoNum type="alphaUcPeriod"/>
            </a:pPr>
            <a:r>
              <a:rPr lang="en-US" altLang="en-US" dirty="0"/>
              <a:t>lens.</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The lens sits behind the iris and focuses images on the light-sensitive area at the back of the globe.</a:t>
            </a:r>
          </a:p>
          <a:p>
            <a:pPr marL="1016000" lvl="1" indent="-444500">
              <a:spcBef>
                <a:spcPct val="35000"/>
              </a:spcBef>
              <a:buFontTx/>
              <a:buAutoNum type="alphaUcPeriod"/>
            </a:pPr>
            <a:r>
              <a:rPr lang="en-US" altLang="en-US" dirty="0"/>
              <a:t>orbit.</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The orbit forms the base of the floor of the cranial cavity and contains the eye.</a:t>
            </a:r>
          </a:p>
          <a:p>
            <a:pPr marL="1016000" lvl="1" indent="-444500">
              <a:spcBef>
                <a:spcPct val="35000"/>
              </a:spcBef>
              <a:buFontTx/>
              <a:buAutoNum type="alphaUcPeriod" startAt="3"/>
            </a:pPr>
            <a:r>
              <a:rPr lang="en-US" altLang="en-US" dirty="0"/>
              <a:t>retina.</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The retina is the light-sensitive area at the back of the globe.</a:t>
            </a:r>
          </a:p>
          <a:p>
            <a:pPr marL="1016000" lvl="1" indent="-444500">
              <a:spcBef>
                <a:spcPct val="35000"/>
              </a:spcBef>
              <a:buFontTx/>
              <a:buAutoNum type="alphaUcPeriod" startAt="3"/>
            </a:pPr>
            <a:r>
              <a:rPr lang="en-US" altLang="en-US" dirty="0"/>
              <a:t>eyeball.</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Correct answer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06499" name="Rectangle 3"/>
          <p:cNvSpPr>
            <a:spLocks noGrp="1" noChangeArrowheads="1"/>
          </p:cNvSpPr>
          <p:nvPr>
            <p:ph type="body" idx="1"/>
          </p:nvPr>
        </p:nvSpPr>
        <p:spPr/>
        <p:txBody>
          <a:bodyPr rIns="228600"/>
          <a:lstStyle/>
          <a:p>
            <a:pPr marL="457200" indent="-457200">
              <a:spcBef>
                <a:spcPct val="35000"/>
              </a:spcBef>
              <a:buFontTx/>
              <a:buAutoNum type="arabicPeriod" startAt="3"/>
            </a:pPr>
            <a:r>
              <a:rPr lang="en-US" altLang="en-US" dirty="0"/>
              <a:t>When a person is looking at an object up close, the pupils should:</a:t>
            </a:r>
          </a:p>
          <a:p>
            <a:pPr marL="1016000" lvl="1" indent="-444500">
              <a:spcBef>
                <a:spcPct val="35000"/>
              </a:spcBef>
              <a:buFontTx/>
              <a:buAutoNum type="alphaUcPeriod"/>
            </a:pPr>
            <a:r>
              <a:rPr lang="en-US" altLang="en-US" dirty="0"/>
              <a:t>dilate.</a:t>
            </a:r>
          </a:p>
          <a:p>
            <a:pPr marL="1016000" lvl="1" indent="-444500">
              <a:spcBef>
                <a:spcPct val="35000"/>
              </a:spcBef>
              <a:buFontTx/>
              <a:buAutoNum type="alphaUcPeriod"/>
            </a:pPr>
            <a:r>
              <a:rPr lang="en-US" altLang="en-US" dirty="0"/>
              <a:t>constrict.</a:t>
            </a:r>
          </a:p>
          <a:p>
            <a:pPr marL="1016000" lvl="1" indent="-444500">
              <a:spcBef>
                <a:spcPct val="35000"/>
              </a:spcBef>
              <a:buFontTx/>
              <a:buAutoNum type="alphaUcPeriod"/>
            </a:pPr>
            <a:r>
              <a:rPr lang="en-US" altLang="en-US" dirty="0"/>
              <a:t>remain the same size.</a:t>
            </a:r>
          </a:p>
          <a:p>
            <a:pPr marL="1016000" lvl="1" indent="-444500">
              <a:spcBef>
                <a:spcPct val="35000"/>
              </a:spcBef>
              <a:buFontTx/>
              <a:buAutoNum type="alphaUcPeriod"/>
            </a:pPr>
            <a:r>
              <a:rPr lang="en-US" altLang="en-US" dirty="0"/>
              <a:t>dilate, and then constrict.</a:t>
            </a:r>
          </a:p>
          <a:p>
            <a:pPr marL="457200" indent="-457200">
              <a:buFontTx/>
              <a:buAutoNum type="arabicPeriod" startAt="3"/>
            </a:pPr>
            <a:endParaRPr lang="en-US" altLang="en-US" sz="2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07523" name="Rectangle 3"/>
          <p:cNvSpPr>
            <a:spLocks noGrp="1" noChangeArrowheads="1"/>
          </p:cNvSpPr>
          <p:nvPr>
            <p:ph type="body" idx="1"/>
          </p:nvPr>
        </p:nvSpPr>
        <p:spPr/>
        <p:txBody>
          <a:bodyPr rIns="228600"/>
          <a:lstStyle/>
          <a:p>
            <a:pPr marL="0" indent="0">
              <a:lnSpc>
                <a:spcPct val="90000"/>
              </a:lnSpc>
              <a:buFontTx/>
              <a:buNone/>
            </a:pPr>
            <a:r>
              <a:rPr lang="en-US" altLang="en-US" b="1" dirty="0"/>
              <a:t>Answer: </a:t>
            </a:r>
            <a:r>
              <a:rPr lang="en-US" altLang="en-US" b="1" dirty="0">
                <a:solidFill>
                  <a:srgbClr val="F37021"/>
                </a:solidFill>
              </a:rPr>
              <a:t>B</a:t>
            </a:r>
            <a:endParaRPr lang="en-US" altLang="en-US" b="1" dirty="0"/>
          </a:p>
          <a:p>
            <a:pPr marL="0" indent="0">
              <a:lnSpc>
                <a:spcPct val="90000"/>
              </a:lnSpc>
              <a:spcBef>
                <a:spcPct val="35000"/>
              </a:spcBef>
              <a:buFontTx/>
              <a:buNone/>
            </a:pPr>
            <a:r>
              <a:rPr lang="en-US" altLang="en-US" b="1" dirty="0"/>
              <a:t>Rationale: </a:t>
            </a:r>
            <a:r>
              <a:rPr lang="en-US" altLang="en-US" dirty="0"/>
              <a:t>The pupils, which allow light to move to the back of the eye, constrict in bright light and dilate in dim light. The pupils should also constrict when looking at an object up close and dilate when looking at an object farther away; this is called pupillary accommodation. These pupillary adjustments occur almost instantaneously. </a:t>
            </a:r>
          </a:p>
          <a:p>
            <a:pPr marL="0" indent="0">
              <a:lnSpc>
                <a:spcPct val="90000"/>
              </a:lnSpc>
            </a:pPr>
            <a:endParaRPr lang="en-US" altLang="en-US" dirty="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pPr>
              <a:lnSpc>
                <a:spcPct val="85000"/>
              </a:lnSpc>
              <a:defRPr/>
            </a:pPr>
            <a:r>
              <a:rPr lang="en-US" dirty="0">
                <a:cs typeface="+mj-cs"/>
              </a:rPr>
              <a:t>Review</a:t>
            </a:r>
            <a:endParaRPr lang="en-US" sz="2800" b="0" dirty="0">
              <a:cs typeface="+mj-cs"/>
            </a:endParaRPr>
          </a:p>
        </p:txBody>
      </p:sp>
      <p:sp>
        <p:nvSpPr>
          <p:cNvPr id="108547" name="Rectangle 3"/>
          <p:cNvSpPr>
            <a:spLocks noGrp="1" noChangeArrowheads="1"/>
          </p:cNvSpPr>
          <p:nvPr>
            <p:ph type="body" idx="1"/>
          </p:nvPr>
        </p:nvSpPr>
        <p:spPr/>
        <p:txBody>
          <a:bodyPr rIns="228600"/>
          <a:lstStyle/>
          <a:p>
            <a:pPr marL="457200" indent="-457200">
              <a:spcBef>
                <a:spcPct val="35000"/>
              </a:spcBef>
              <a:buFontTx/>
              <a:buAutoNum type="arabicPeriod" startAt="3"/>
            </a:pPr>
            <a:r>
              <a:rPr lang="en-US" altLang="en-US" dirty="0"/>
              <a:t>When a person is looking at an object up close, the pupils should:</a:t>
            </a:r>
          </a:p>
          <a:p>
            <a:pPr marL="1016000" lvl="1" indent="-444500">
              <a:spcBef>
                <a:spcPct val="35000"/>
              </a:spcBef>
              <a:buFontTx/>
              <a:buAutoNum type="alphaUcPeriod"/>
            </a:pPr>
            <a:r>
              <a:rPr lang="en-US" altLang="en-US" dirty="0"/>
              <a:t>dilate.</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The pupils will dilate when looking at objects far away.</a:t>
            </a:r>
          </a:p>
          <a:p>
            <a:pPr marL="1016000" lvl="1" indent="-444500">
              <a:spcBef>
                <a:spcPct val="35000"/>
              </a:spcBef>
              <a:buFontTx/>
              <a:buAutoNum type="alphaUcPeriod"/>
            </a:pPr>
            <a:r>
              <a:rPr lang="en-US" altLang="en-US" dirty="0"/>
              <a:t>constrict.</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Correct answer</a:t>
            </a:r>
          </a:p>
          <a:p>
            <a:pPr marL="1016000" lvl="1" indent="-444500">
              <a:spcBef>
                <a:spcPct val="35000"/>
              </a:spcBef>
              <a:buFontTx/>
              <a:buAutoNum type="alphaUcPeriod" startAt="3"/>
            </a:pPr>
            <a:r>
              <a:rPr lang="en-US" altLang="en-US" dirty="0"/>
              <a:t>remain the same size.</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The pupils will constrict when looking at objects that are close.</a:t>
            </a:r>
          </a:p>
          <a:p>
            <a:pPr marL="1016000" lvl="1" indent="-444500">
              <a:spcBef>
                <a:spcPct val="35000"/>
              </a:spcBef>
              <a:buFontTx/>
              <a:buAutoNum type="alphaUcPeriod" startAt="3"/>
            </a:pPr>
            <a:r>
              <a:rPr lang="en-US" altLang="en-US" dirty="0"/>
              <a:t>dilate, and then constrict.</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The pupils will constrict first when looking at close objects.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10595" name="Rectangle 3"/>
          <p:cNvSpPr>
            <a:spLocks noGrp="1" noChangeArrowheads="1"/>
          </p:cNvSpPr>
          <p:nvPr>
            <p:ph type="body" idx="1"/>
          </p:nvPr>
        </p:nvSpPr>
        <p:spPr/>
        <p:txBody>
          <a:bodyPr rIns="228600"/>
          <a:lstStyle/>
          <a:p>
            <a:pPr marL="457200" indent="-457200">
              <a:spcBef>
                <a:spcPct val="35000"/>
              </a:spcBef>
              <a:buFontTx/>
              <a:buAutoNum type="arabicPeriod" startAt="4"/>
            </a:pPr>
            <a:r>
              <a:rPr lang="en-US" altLang="en-US" dirty="0"/>
              <a:t>When caring for a chemical burn to the eye, the EMT should:</a:t>
            </a:r>
          </a:p>
          <a:p>
            <a:pPr marL="1016000" lvl="1" indent="-444500">
              <a:spcBef>
                <a:spcPct val="35000"/>
              </a:spcBef>
              <a:buFontTx/>
              <a:buAutoNum type="alphaUcPeriod"/>
            </a:pPr>
            <a:r>
              <a:rPr lang="en-US" altLang="en-US" dirty="0"/>
              <a:t>prevent contamination of the opposite eye.</a:t>
            </a:r>
          </a:p>
          <a:p>
            <a:pPr marL="1016000" lvl="1" indent="-444500">
              <a:spcBef>
                <a:spcPct val="35000"/>
              </a:spcBef>
              <a:buFontTx/>
              <a:buAutoNum type="alphaUcPeriod"/>
            </a:pPr>
            <a:r>
              <a:rPr lang="en-US" altLang="en-US" dirty="0"/>
              <a:t>immediately cover the injured eye with a sterile dressing. </a:t>
            </a:r>
          </a:p>
          <a:p>
            <a:pPr marL="1016000" lvl="1" indent="-444500">
              <a:spcBef>
                <a:spcPct val="35000"/>
              </a:spcBef>
              <a:buFontTx/>
              <a:buAutoNum type="alphaUcPeriod"/>
            </a:pPr>
            <a:r>
              <a:rPr lang="en-US" altLang="en-US" dirty="0"/>
              <a:t>avoid irrigating the eye, as this may cause further injury.</a:t>
            </a:r>
          </a:p>
          <a:p>
            <a:pPr marL="1016000" lvl="1" indent="-444500">
              <a:spcBef>
                <a:spcPct val="35000"/>
              </a:spcBef>
              <a:buFontTx/>
              <a:buAutoNum type="alphaUcPeriod"/>
            </a:pPr>
            <a:r>
              <a:rPr lang="en-US" altLang="en-US" dirty="0"/>
              <a:t>irrigate both eyes simultaneously, even if only one eye is injured. </a:t>
            </a:r>
          </a:p>
          <a:p>
            <a:pPr marL="457200" indent="-457200">
              <a:lnSpc>
                <a:spcPct val="90000"/>
              </a:lnSpc>
              <a:buFontTx/>
              <a:buAutoNum type="arabicPeriod" startAt="4"/>
            </a:pPr>
            <a:endParaRPr lang="en-US" altLang="en-US" sz="2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ducational subjects 16x9">
  <a:themeElements>
    <a:clrScheme name="JBLPSG PPT 1">
      <a:dk1>
        <a:srgbClr val="3C4743"/>
      </a:dk1>
      <a:lt1>
        <a:srgbClr val="E1E1E1"/>
      </a:lt1>
      <a:dk2>
        <a:srgbClr val="000000"/>
      </a:dk2>
      <a:lt2>
        <a:srgbClr val="FFFFFF"/>
      </a:lt2>
      <a:accent1>
        <a:srgbClr val="FFC324"/>
      </a:accent1>
      <a:accent2>
        <a:srgbClr val="F05123"/>
      </a:accent2>
      <a:accent3>
        <a:srgbClr val="418AC9"/>
      </a:accent3>
      <a:accent4>
        <a:srgbClr val="B7B7B7"/>
      </a:accent4>
      <a:accent5>
        <a:srgbClr val="00B18A"/>
      </a:accent5>
      <a:accent6>
        <a:srgbClr val="7BABBF"/>
      </a:accent6>
      <a:hlink>
        <a:srgbClr val="004B91"/>
      </a:hlink>
      <a:folHlink>
        <a:srgbClr val="5C284B"/>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7.potx" id="{6B18C398-4F76-4BDC-B8A4-D02A96E0AA82}" vid="{FBF1AC64-E511-41D2-AA23-0E693E79CD77}"/>
    </a:ext>
  </a:extLst>
</a:theme>
</file>

<file path=ppt/theme/theme2.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379</TotalTime>
  <Words>11970</Words>
  <Application>Microsoft Macintosh PowerPoint</Application>
  <PresentationFormat>Widescreen</PresentationFormat>
  <Paragraphs>1320</Paragraphs>
  <Slides>119</Slides>
  <Notes>88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119</vt:i4>
      </vt:variant>
    </vt:vector>
  </HeadingPairs>
  <TitlesOfParts>
    <vt:vector size="124" baseType="lpstr">
      <vt:lpstr>Arial</vt:lpstr>
      <vt:lpstr>Calibri</vt:lpstr>
      <vt:lpstr>Times New Roman</vt:lpstr>
      <vt:lpstr>Wingdings</vt:lpstr>
      <vt:lpstr>Educational subjects 16x9</vt:lpstr>
      <vt:lpstr>Face and Neck Injuries</vt:lpstr>
      <vt:lpstr>National EMS Education Standard Competencies (1 of 5)</vt:lpstr>
      <vt:lpstr>National EMS Education Standard Competencies (2 of 5)</vt:lpstr>
      <vt:lpstr>National EMS Education Standard Competencies (3 of 5)</vt:lpstr>
      <vt:lpstr>National EMS Education Standard Competencies (4 of 5)</vt:lpstr>
      <vt:lpstr>National EMS Education Standard Competencies (5 of 5)</vt:lpstr>
      <vt:lpstr>Introduction</vt:lpstr>
      <vt:lpstr>The Head </vt:lpstr>
      <vt:lpstr>The Face (1 of 5)</vt:lpstr>
      <vt:lpstr>The Face (2 of 5)</vt:lpstr>
      <vt:lpstr>The Face (3 of 5)</vt:lpstr>
      <vt:lpstr>The Face (4 of 5)</vt:lpstr>
      <vt:lpstr>The Face (5 of 5)</vt:lpstr>
      <vt:lpstr>The Neck (1 of 4)</vt:lpstr>
      <vt:lpstr>The Neck (2 of 4)</vt:lpstr>
      <vt:lpstr>The Neck (3 of 4)</vt:lpstr>
      <vt:lpstr>The Neck (4 of 4)</vt:lpstr>
      <vt:lpstr>The Eye (1 of 7)</vt:lpstr>
      <vt:lpstr>The Eye (2 of 7)</vt:lpstr>
      <vt:lpstr>The Eye (3 of 7)</vt:lpstr>
      <vt:lpstr>The Eye (4 of 7)</vt:lpstr>
      <vt:lpstr>The Eye (5 of 7)</vt:lpstr>
      <vt:lpstr>The Eye (6 of 7)</vt:lpstr>
      <vt:lpstr>The Eye (7 of 7)</vt:lpstr>
      <vt:lpstr>Injuries of the Face and Neck (1 of 2)</vt:lpstr>
      <vt:lpstr>Injuries of the Face and Neck (2 of 2)</vt:lpstr>
      <vt:lpstr>Soft-Tissue Injuries</vt:lpstr>
      <vt:lpstr>Dental Injuries (1 of 2)</vt:lpstr>
      <vt:lpstr>Dental Injuries (2 of 2)</vt:lpstr>
      <vt:lpstr>Scene Size-up (1 of 2)</vt:lpstr>
      <vt:lpstr>Scene Size-up (2 of 2)</vt:lpstr>
      <vt:lpstr>Primary Assessment (1 of 6)</vt:lpstr>
      <vt:lpstr>Primary Assessment (2 of 6)</vt:lpstr>
      <vt:lpstr>Primary Assessment (3 of 6)</vt:lpstr>
      <vt:lpstr>Primary Assessment (4 of 6)</vt:lpstr>
      <vt:lpstr>Primary Assessment (5 of 6)</vt:lpstr>
      <vt:lpstr>Primary Assessment (6 of 6)</vt:lpstr>
      <vt:lpstr>History Taking</vt:lpstr>
      <vt:lpstr>Secondary Assessment (1 of 4)</vt:lpstr>
      <vt:lpstr>Secondary Assessment (2 of 4)</vt:lpstr>
      <vt:lpstr>Secondary Assessment (3 of 4)</vt:lpstr>
      <vt:lpstr>Secondary Assessment (4 of 4)</vt:lpstr>
      <vt:lpstr>Reassessment (1 of 3)</vt:lpstr>
      <vt:lpstr>Reassessment (2 of 3)</vt:lpstr>
      <vt:lpstr>Reassessment (3 of 3)</vt:lpstr>
      <vt:lpstr>Emergency Medical Care (1 of 5)</vt:lpstr>
      <vt:lpstr>Emergency Medical Care (2 of 5)</vt:lpstr>
      <vt:lpstr>Emergency Medical Care (3 of 5)</vt:lpstr>
      <vt:lpstr>Emergency Medical Care (4 of 5)</vt:lpstr>
      <vt:lpstr>Emergency Medical Care (5 of 5)</vt:lpstr>
      <vt:lpstr>Injuries of the Eyes (1 of 18)</vt:lpstr>
      <vt:lpstr>Injuries of the Eyes (2 of 18)</vt:lpstr>
      <vt:lpstr>Injuries of the Eyes (3 of 18)</vt:lpstr>
      <vt:lpstr>Injuries of the Eyes (4 of 18)</vt:lpstr>
      <vt:lpstr>Injuries of the Eyes (5 of 18)</vt:lpstr>
      <vt:lpstr>Injuries of the Eyes (6 of 18)</vt:lpstr>
      <vt:lpstr>Injuries of the Eyes (7 of 18)</vt:lpstr>
      <vt:lpstr>Injuries of the Eyes (8 of 18)</vt:lpstr>
      <vt:lpstr>Injuries of the Eyes (9 of 18)</vt:lpstr>
      <vt:lpstr>Injuries of the Eyes (10 of 18)</vt:lpstr>
      <vt:lpstr>Injuries of the Eyes (11 of 18)</vt:lpstr>
      <vt:lpstr>Injuries of the Eyes (12 of 18)</vt:lpstr>
      <vt:lpstr>Injuries of the Eyes (13 of 18)</vt:lpstr>
      <vt:lpstr>Injuries of the Eyes (14 of 18)</vt:lpstr>
      <vt:lpstr>Injuries of the Eyes (15 of 18)</vt:lpstr>
      <vt:lpstr>Injuries of the Eyes (16 of 18)</vt:lpstr>
      <vt:lpstr>Injuries of the Eyes (17 of 18)</vt:lpstr>
      <vt:lpstr>Injuries of the Eyes (18 of 18)</vt:lpstr>
      <vt:lpstr>Injuries of the Nose (1 of 4)</vt:lpstr>
      <vt:lpstr>Injuries of the Nose (2 of 4)</vt:lpstr>
      <vt:lpstr>Injuries of the Nose (3 of 4)</vt:lpstr>
      <vt:lpstr>Injuries of the Nose (4 of 4)</vt:lpstr>
      <vt:lpstr>Injuries of the Ear (1 of 4)</vt:lpstr>
      <vt:lpstr>Injuries of the Ear (2 of 4)</vt:lpstr>
      <vt:lpstr>Injuries of the Ear (3 of 4)</vt:lpstr>
      <vt:lpstr>Injuries of the Ear (4 of 4)</vt:lpstr>
      <vt:lpstr>Facial Fractures (1 of 2)</vt:lpstr>
      <vt:lpstr>Facial Fractures (2 of 2)</vt:lpstr>
      <vt:lpstr>Dental Injuries (1 of 2)</vt:lpstr>
      <vt:lpstr>Dental Injuries (2 of 2)</vt:lpstr>
      <vt:lpstr>Injuries of the Cheek</vt:lpstr>
      <vt:lpstr>Injuries of the Neck (1 of 4)</vt:lpstr>
      <vt:lpstr>Injuries of the Neck (2 of 4)</vt:lpstr>
      <vt:lpstr>Injuries of the Neck (3 of 4)</vt:lpstr>
      <vt:lpstr>Injuries of the Neck (4 of 4)</vt:lpstr>
      <vt:lpstr>Laryngeal Injuries (1 of 4)</vt:lpstr>
      <vt:lpstr>Laryngeal Injuries (2 of 4)</vt:lpstr>
      <vt:lpstr>Laryngeal Injuries (3 of 4)</vt:lpstr>
      <vt:lpstr>Laryngeal Injuries (4 of 4)</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Kristin Parker</dc:creator>
  <cp:lastModifiedBy>Kathryn Leeber</cp:lastModifiedBy>
  <cp:revision>57</cp:revision>
  <dcterms:created xsi:type="dcterms:W3CDTF">2019-03-08T18:11:57Z</dcterms:created>
  <dcterms:modified xsi:type="dcterms:W3CDTF">2020-12-18T19:03:15Z</dcterms:modified>
</cp:coreProperties>
</file>